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2" r:id="rId2"/>
    <p:sldId id="277" r:id="rId3"/>
    <p:sldId id="307" r:id="rId4"/>
    <p:sldId id="303" r:id="rId5"/>
    <p:sldId id="308" r:id="rId6"/>
    <p:sldId id="309" r:id="rId7"/>
    <p:sldId id="310" r:id="rId8"/>
    <p:sldId id="279" r:id="rId9"/>
    <p:sldId id="306" r:id="rId10"/>
    <p:sldId id="280" r:id="rId11"/>
    <p:sldId id="281" r:id="rId12"/>
    <p:sldId id="300" r:id="rId13"/>
    <p:sldId id="286" r:id="rId1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76D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68"/>
    <p:restoredTop sz="94626"/>
  </p:normalViewPr>
  <p:slideViewPr>
    <p:cSldViewPr>
      <p:cViewPr varScale="1">
        <p:scale>
          <a:sx n="121" d="100"/>
          <a:sy n="121" d="100"/>
        </p:scale>
        <p:origin x="896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743128-F302-C741-9165-66D99AD2DEC4}" type="datetimeFigureOut">
              <a:rPr lang="de-DE" smtClean="0"/>
              <a:t>11.12.23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AF2978-13F8-9E4B-BC08-57D9D4653FC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48001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874DC-5941-42DB-A9C3-37E1D464AEAA}" type="datetimeFigureOut">
              <a:rPr lang="de-CH" smtClean="0"/>
              <a:t>11.12.23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0B87B-746B-413B-8BDA-AA6C5BDB3B03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40968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874DC-5941-42DB-A9C3-37E1D464AEAA}" type="datetimeFigureOut">
              <a:rPr lang="de-CH" smtClean="0"/>
              <a:t>11.12.23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0B87B-746B-413B-8BDA-AA6C5BDB3B03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61783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874DC-5941-42DB-A9C3-37E1D464AEAA}" type="datetimeFigureOut">
              <a:rPr lang="de-CH" smtClean="0"/>
              <a:t>11.12.23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0B87B-746B-413B-8BDA-AA6C5BDB3B03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74419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874DC-5941-42DB-A9C3-37E1D464AEAA}" type="datetimeFigureOut">
              <a:rPr lang="de-CH" smtClean="0"/>
              <a:t>11.12.23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0B87B-746B-413B-8BDA-AA6C5BDB3B03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35904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874DC-5941-42DB-A9C3-37E1D464AEAA}" type="datetimeFigureOut">
              <a:rPr lang="de-CH" smtClean="0"/>
              <a:t>11.12.23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0B87B-746B-413B-8BDA-AA6C5BDB3B03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16905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874DC-5941-42DB-A9C3-37E1D464AEAA}" type="datetimeFigureOut">
              <a:rPr lang="de-CH" smtClean="0"/>
              <a:t>11.12.23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0B87B-746B-413B-8BDA-AA6C5BDB3B03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38890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874DC-5941-42DB-A9C3-37E1D464AEAA}" type="datetimeFigureOut">
              <a:rPr lang="de-CH" smtClean="0"/>
              <a:t>11.12.23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0B87B-746B-413B-8BDA-AA6C5BDB3B03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55886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874DC-5941-42DB-A9C3-37E1D464AEAA}" type="datetimeFigureOut">
              <a:rPr lang="de-CH" smtClean="0"/>
              <a:t>11.12.23</a:t>
            </a:fld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0B87B-746B-413B-8BDA-AA6C5BDB3B03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0403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874DC-5941-42DB-A9C3-37E1D464AEAA}" type="datetimeFigureOut">
              <a:rPr lang="de-CH" smtClean="0"/>
              <a:t>11.12.23</a:t>
            </a:fld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0B87B-746B-413B-8BDA-AA6C5BDB3B03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48181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874DC-5941-42DB-A9C3-37E1D464AEAA}" type="datetimeFigureOut">
              <a:rPr lang="de-CH" smtClean="0"/>
              <a:t>11.12.23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0B87B-746B-413B-8BDA-AA6C5BDB3B03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50749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874DC-5941-42DB-A9C3-37E1D464AEAA}" type="datetimeFigureOut">
              <a:rPr lang="de-CH" smtClean="0"/>
              <a:t>11.12.23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0B87B-746B-413B-8BDA-AA6C5BDB3B03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7424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874DC-5941-42DB-A9C3-37E1D464AEAA}" type="datetimeFigureOut">
              <a:rPr lang="de-CH" smtClean="0"/>
              <a:t>11.12.23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0B87B-746B-413B-8BDA-AA6C5BDB3B03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20312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700" y="1558384"/>
            <a:ext cx="6237114" cy="4654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1" descr="GZ_Logo-CMY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1409"/>
            <a:ext cx="1338263" cy="119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79216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79216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79216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79216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79216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9216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9216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9216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9216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92163" algn="r"/>
              </a:tabLst>
            </a:pPr>
            <a:r>
              <a:rPr kumimoji="0" lang="de-CH" altLang="de-D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de-CH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887A6F3E-9230-604E-907E-6B1963161CE2}"/>
              </a:ext>
            </a:extLst>
          </p:cNvPr>
          <p:cNvSpPr/>
          <p:nvPr/>
        </p:nvSpPr>
        <p:spPr>
          <a:xfrm>
            <a:off x="1352700" y="1558385"/>
            <a:ext cx="6531668" cy="8450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>
              <a:highlight>
                <a:srgbClr val="FFFF00"/>
              </a:highlight>
            </a:endParaRP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504E6577-0113-054D-913E-73A7E498F7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4804" y="-287702"/>
            <a:ext cx="8232906" cy="2978877"/>
          </a:xfrm>
        </p:spPr>
        <p:txBody>
          <a:bodyPr>
            <a:normAutofit fontScale="90000"/>
          </a:bodyPr>
          <a:lstStyle/>
          <a:p>
            <a:br>
              <a:rPr lang="de-CH" sz="3600" b="1" dirty="0">
                <a:latin typeface="Arial Black" panose="020B0A04020102020204" pitchFamily="34" charset="0"/>
              </a:rPr>
            </a:br>
            <a:br>
              <a:rPr lang="de-CH" sz="3600" b="1" dirty="0">
                <a:latin typeface="Arial Black" panose="020B0A04020102020204" pitchFamily="34" charset="0"/>
              </a:rPr>
            </a:br>
            <a:br>
              <a:rPr lang="de-CH" sz="3600" b="1" dirty="0">
                <a:latin typeface="Arial Black" panose="020B0A04020102020204" pitchFamily="34" charset="0"/>
              </a:rPr>
            </a:br>
            <a:br>
              <a:rPr lang="de-CH" sz="3600" b="1" dirty="0">
                <a:latin typeface="Arial Black" panose="020B0A04020102020204" pitchFamily="34" charset="0"/>
              </a:rPr>
            </a:br>
            <a:br>
              <a:rPr lang="de-CH" sz="3600" b="1" dirty="0">
                <a:latin typeface="Arial Black" panose="020B0A04020102020204" pitchFamily="34" charset="0"/>
              </a:rPr>
            </a:br>
            <a:br>
              <a:rPr lang="de-CH" sz="3600" b="1" dirty="0">
                <a:latin typeface="Arial Black" panose="020B0A04020102020204" pitchFamily="34" charset="0"/>
              </a:rPr>
            </a:br>
            <a:br>
              <a:rPr lang="de-CH" sz="3600" b="1" dirty="0">
                <a:latin typeface="Arial Black" panose="020B0A04020102020204" pitchFamily="34" charset="0"/>
              </a:rPr>
            </a:br>
            <a:r>
              <a:rPr lang="de-CH" sz="4000" b="1" dirty="0">
                <a:latin typeface="Arial Black" panose="020B0A04020102020204" pitchFamily="34" charset="0"/>
              </a:rPr>
              <a:t>Umbau Schlossgasse 4</a:t>
            </a:r>
            <a:br>
              <a:rPr lang="de-CH" sz="4000" b="1" dirty="0">
                <a:latin typeface="Arial Black" panose="020B0A04020102020204" pitchFamily="34" charset="0"/>
              </a:rPr>
            </a:br>
            <a:br>
              <a:rPr lang="de-CH" sz="4000" dirty="0">
                <a:latin typeface="Arial Black" panose="020B0A04020102020204" pitchFamily="34" charset="0"/>
              </a:rPr>
            </a:br>
            <a:br>
              <a:rPr lang="de-CH" dirty="0"/>
            </a:br>
            <a:endParaRPr lang="de-CH" dirty="0"/>
          </a:p>
        </p:txBody>
      </p:sp>
      <p:pic>
        <p:nvPicPr>
          <p:cNvPr id="14" name="Picture 3" descr="GZ_Wappen">
            <a:extLst>
              <a:ext uri="{FF2B5EF4-FFF2-40B4-BE49-F238E27FC236}">
                <a16:creationId xmlns:a16="http://schemas.microsoft.com/office/drawing/2014/main" id="{47F69FB6-A907-F341-B637-5A1462A92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lum bright="8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13" r="19736"/>
          <a:stretch>
            <a:fillRect/>
          </a:stretch>
        </p:blipFill>
        <p:spPr bwMode="auto">
          <a:xfrm>
            <a:off x="7424738" y="334168"/>
            <a:ext cx="1387475" cy="173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Gerade Verbindung 2">
            <a:extLst>
              <a:ext uri="{FF2B5EF4-FFF2-40B4-BE49-F238E27FC236}">
                <a16:creationId xmlns:a16="http://schemas.microsoft.com/office/drawing/2014/main" id="{B0F27DE5-3B25-5548-A84B-341A39AFFDB1}"/>
              </a:ext>
            </a:extLst>
          </p:cNvPr>
          <p:cNvCxnSpPr>
            <a:cxnSpLocks/>
          </p:cNvCxnSpPr>
          <p:nvPr/>
        </p:nvCxnSpPr>
        <p:spPr>
          <a:xfrm>
            <a:off x="179512" y="6571856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>
            <a:extLst>
              <a:ext uri="{FF2B5EF4-FFF2-40B4-BE49-F238E27FC236}">
                <a16:creationId xmlns:a16="http://schemas.microsoft.com/office/drawing/2014/main" id="{A06D403B-3874-B445-8FBC-3F2FCC92A25C}"/>
              </a:ext>
            </a:extLst>
          </p:cNvPr>
          <p:cNvSpPr txBox="1"/>
          <p:nvPr/>
        </p:nvSpPr>
        <p:spPr>
          <a:xfrm>
            <a:off x="259257" y="6564597"/>
            <a:ext cx="25170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000" dirty="0"/>
              <a:t>Gemeindeversammlung Zwingen 13.12.2023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3A8265EB-4C9A-EF47-9A3E-6051F1E03881}"/>
              </a:ext>
            </a:extLst>
          </p:cNvPr>
          <p:cNvSpPr/>
          <p:nvPr/>
        </p:nvSpPr>
        <p:spPr>
          <a:xfrm>
            <a:off x="899592" y="5445224"/>
            <a:ext cx="7056784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58498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334168"/>
            <a:ext cx="8136904" cy="5471096"/>
          </a:xfrm>
        </p:spPr>
        <p:txBody>
          <a:bodyPr>
            <a:normAutofit/>
          </a:bodyPr>
          <a:lstStyle/>
          <a:p>
            <a:pPr algn="l"/>
            <a:br>
              <a:rPr lang="de-CH" sz="4000" b="1" dirty="0"/>
            </a:br>
            <a:r>
              <a:rPr lang="de-CH" sz="4000" b="1" dirty="0"/>
              <a:t>		</a:t>
            </a:r>
            <a:br>
              <a:rPr lang="de-CH" dirty="0"/>
            </a:br>
            <a:br>
              <a:rPr lang="de-CH" sz="2000" dirty="0"/>
            </a:br>
            <a:br>
              <a:rPr lang="de-CH" dirty="0"/>
            </a:br>
            <a:endParaRPr lang="de-CH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79216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79216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79216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79216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79216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9216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9216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9216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9216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92163" algn="r"/>
              </a:tabLst>
            </a:pPr>
            <a:r>
              <a:rPr kumimoji="0" lang="de-CH" altLang="de-D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de-CH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61A5CA9-203D-544F-A5CA-F022CCC21347}"/>
              </a:ext>
            </a:extLst>
          </p:cNvPr>
          <p:cNvSpPr txBox="1"/>
          <p:nvPr/>
        </p:nvSpPr>
        <p:spPr>
          <a:xfrm rot="16200000">
            <a:off x="6972629" y="4698581"/>
            <a:ext cx="31791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b="1" dirty="0"/>
              <a:t>2.Obergeschoss</a:t>
            </a:r>
            <a:endParaRPr lang="de-CH" sz="3600" dirty="0"/>
          </a:p>
        </p:txBody>
      </p:sp>
      <p:pic>
        <p:nvPicPr>
          <p:cNvPr id="13" name="Picture 1" descr="GZ_Logo-CMYK">
            <a:extLst>
              <a:ext uri="{FF2B5EF4-FFF2-40B4-BE49-F238E27FC236}">
                <a16:creationId xmlns:a16="http://schemas.microsoft.com/office/drawing/2014/main" id="{8CD840BE-9A88-DD45-9610-E580F2D5A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8600"/>
            <a:ext cx="1338263" cy="119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GZ_Wappen">
            <a:extLst>
              <a:ext uri="{FF2B5EF4-FFF2-40B4-BE49-F238E27FC236}">
                <a16:creationId xmlns:a16="http://schemas.microsoft.com/office/drawing/2014/main" id="{40246F02-6AD2-0A4D-89F8-B3D3E2955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8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13" r="19736"/>
          <a:stretch>
            <a:fillRect/>
          </a:stretch>
        </p:blipFill>
        <p:spPr bwMode="auto">
          <a:xfrm>
            <a:off x="7424738" y="334168"/>
            <a:ext cx="1387475" cy="173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Gerade Verbindung 17">
            <a:extLst>
              <a:ext uri="{FF2B5EF4-FFF2-40B4-BE49-F238E27FC236}">
                <a16:creationId xmlns:a16="http://schemas.microsoft.com/office/drawing/2014/main" id="{B3BDB369-6093-094E-9D59-9F20B583BAD6}"/>
              </a:ext>
            </a:extLst>
          </p:cNvPr>
          <p:cNvCxnSpPr>
            <a:cxnSpLocks/>
          </p:cNvCxnSpPr>
          <p:nvPr/>
        </p:nvCxnSpPr>
        <p:spPr>
          <a:xfrm>
            <a:off x="179512" y="6571856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>
            <a:extLst>
              <a:ext uri="{FF2B5EF4-FFF2-40B4-BE49-F238E27FC236}">
                <a16:creationId xmlns:a16="http://schemas.microsoft.com/office/drawing/2014/main" id="{60EA9A94-5B35-3A4E-8C26-1B5929F13913}"/>
              </a:ext>
            </a:extLst>
          </p:cNvPr>
          <p:cNvSpPr txBox="1"/>
          <p:nvPr/>
        </p:nvSpPr>
        <p:spPr>
          <a:xfrm>
            <a:off x="259257" y="6564597"/>
            <a:ext cx="25170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000" dirty="0"/>
              <a:t>Gemeindeversammlung Zwingen 13.12.2023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23B304D-D23C-D4AF-2A1D-F7D9720A9A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738" y="0"/>
            <a:ext cx="4612807" cy="652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336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334168"/>
            <a:ext cx="8136904" cy="5471096"/>
          </a:xfrm>
        </p:spPr>
        <p:txBody>
          <a:bodyPr>
            <a:normAutofit/>
          </a:bodyPr>
          <a:lstStyle/>
          <a:p>
            <a:pPr algn="l"/>
            <a:br>
              <a:rPr lang="de-CH" sz="4000" b="1" dirty="0"/>
            </a:br>
            <a:r>
              <a:rPr lang="de-CH" sz="4000" b="1" dirty="0"/>
              <a:t>		</a:t>
            </a:r>
            <a:br>
              <a:rPr lang="de-CH" dirty="0"/>
            </a:br>
            <a:br>
              <a:rPr lang="de-CH" sz="2000" dirty="0"/>
            </a:br>
            <a:br>
              <a:rPr lang="de-CH" dirty="0"/>
            </a:br>
            <a:endParaRPr lang="de-CH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79216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79216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79216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79216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79216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9216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9216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9216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9216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92163" algn="r"/>
              </a:tabLst>
            </a:pPr>
            <a:r>
              <a:rPr kumimoji="0" lang="de-CH" altLang="de-D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de-CH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61A5CA9-203D-544F-A5CA-F022CCC21347}"/>
              </a:ext>
            </a:extLst>
          </p:cNvPr>
          <p:cNvSpPr txBox="1"/>
          <p:nvPr/>
        </p:nvSpPr>
        <p:spPr>
          <a:xfrm rot="16200000">
            <a:off x="6972629" y="4698581"/>
            <a:ext cx="31791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b="1" dirty="0"/>
              <a:t>3.Obergeschoss</a:t>
            </a:r>
            <a:endParaRPr lang="de-CH" sz="3600" dirty="0"/>
          </a:p>
        </p:txBody>
      </p:sp>
      <p:pic>
        <p:nvPicPr>
          <p:cNvPr id="20" name="Picture 3" descr="GZ_Wappen">
            <a:extLst>
              <a:ext uri="{FF2B5EF4-FFF2-40B4-BE49-F238E27FC236}">
                <a16:creationId xmlns:a16="http://schemas.microsoft.com/office/drawing/2014/main" id="{BEDAD8DE-616B-DD45-A276-1A72A162B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8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13" r="19736"/>
          <a:stretch>
            <a:fillRect/>
          </a:stretch>
        </p:blipFill>
        <p:spPr bwMode="auto">
          <a:xfrm>
            <a:off x="7424738" y="334168"/>
            <a:ext cx="1387475" cy="173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" descr="GZ_Logo-CMYK">
            <a:extLst>
              <a:ext uri="{FF2B5EF4-FFF2-40B4-BE49-F238E27FC236}">
                <a16:creationId xmlns:a16="http://schemas.microsoft.com/office/drawing/2014/main" id="{0275CF76-A7F5-2A43-B6E5-B2DFDAD1E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8600"/>
            <a:ext cx="1338263" cy="119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Gerade Verbindung 11">
            <a:extLst>
              <a:ext uri="{FF2B5EF4-FFF2-40B4-BE49-F238E27FC236}">
                <a16:creationId xmlns:a16="http://schemas.microsoft.com/office/drawing/2014/main" id="{A3B7BF91-1AA7-C04B-9223-61997799FF6D}"/>
              </a:ext>
            </a:extLst>
          </p:cNvPr>
          <p:cNvCxnSpPr>
            <a:cxnSpLocks/>
          </p:cNvCxnSpPr>
          <p:nvPr/>
        </p:nvCxnSpPr>
        <p:spPr>
          <a:xfrm>
            <a:off x="179512" y="6571856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>
            <a:extLst>
              <a:ext uri="{FF2B5EF4-FFF2-40B4-BE49-F238E27FC236}">
                <a16:creationId xmlns:a16="http://schemas.microsoft.com/office/drawing/2014/main" id="{87232A14-D53C-1B42-8827-AAAF5B77EF6C}"/>
              </a:ext>
            </a:extLst>
          </p:cNvPr>
          <p:cNvSpPr txBox="1"/>
          <p:nvPr/>
        </p:nvSpPr>
        <p:spPr>
          <a:xfrm>
            <a:off x="259257" y="6564597"/>
            <a:ext cx="25170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000" dirty="0"/>
              <a:t>Gemeindeversammlung Zwingen 13.12.2023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C273230-AE9C-85FF-B4D2-B60A52D302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0"/>
            <a:ext cx="4656793" cy="658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010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334168"/>
            <a:ext cx="8136904" cy="5471096"/>
          </a:xfrm>
        </p:spPr>
        <p:txBody>
          <a:bodyPr>
            <a:normAutofit/>
          </a:bodyPr>
          <a:lstStyle/>
          <a:p>
            <a:pPr algn="l"/>
            <a:br>
              <a:rPr lang="de-CH" sz="4000" b="1" dirty="0"/>
            </a:br>
            <a:r>
              <a:rPr lang="de-CH" sz="4000" b="1" dirty="0"/>
              <a:t>		</a:t>
            </a:r>
            <a:br>
              <a:rPr lang="de-CH" dirty="0"/>
            </a:br>
            <a:br>
              <a:rPr lang="de-CH" sz="2000" dirty="0"/>
            </a:br>
            <a:br>
              <a:rPr lang="de-CH" dirty="0"/>
            </a:br>
            <a:endParaRPr lang="de-CH" dirty="0"/>
          </a:p>
        </p:txBody>
      </p:sp>
      <p:pic>
        <p:nvPicPr>
          <p:cNvPr id="1028" name="Picture 1" descr="GZ_Logo-CMY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8600"/>
            <a:ext cx="1338263" cy="119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79216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79216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79216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79216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79216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9216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9216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9216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9216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92163" algn="r"/>
              </a:tabLst>
            </a:pPr>
            <a:r>
              <a:rPr kumimoji="0" lang="de-CH" altLang="de-D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de-CH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61A5CA9-203D-544F-A5CA-F022CCC21347}"/>
              </a:ext>
            </a:extLst>
          </p:cNvPr>
          <p:cNvSpPr txBox="1"/>
          <p:nvPr/>
        </p:nvSpPr>
        <p:spPr>
          <a:xfrm>
            <a:off x="920651" y="1445519"/>
            <a:ext cx="6604693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CH" dirty="0"/>
          </a:p>
          <a:p>
            <a:r>
              <a:rPr lang="de-CH" dirty="0"/>
              <a:t>• 1.OG	Trakt AR	Wohnung 1	4.5 Zimmer 	136,5 m2</a:t>
            </a:r>
            <a:endParaRPr lang="de-CH" dirty="0">
              <a:solidFill>
                <a:srgbClr val="FF0000"/>
              </a:solidFill>
            </a:endParaRPr>
          </a:p>
          <a:p>
            <a:r>
              <a:rPr lang="de-CH" dirty="0"/>
              <a:t>	Trakt B	Wohnung 2	3.5 Zimmer	96 m2</a:t>
            </a:r>
          </a:p>
          <a:p>
            <a:r>
              <a:rPr lang="de-CH" dirty="0"/>
              <a:t>				mit Balkon 	10 m2</a:t>
            </a:r>
          </a:p>
          <a:p>
            <a:r>
              <a:rPr lang="de-CH" dirty="0"/>
              <a:t>• 2.OG	Trakt AR	W3-Praxis	4.5 Zimmer	137 m2</a:t>
            </a:r>
          </a:p>
          <a:p>
            <a:r>
              <a:rPr lang="de-CH" dirty="0"/>
              <a:t>				mit Kachelofen</a:t>
            </a:r>
          </a:p>
          <a:p>
            <a:r>
              <a:rPr lang="de-CH" dirty="0"/>
              <a:t>	Trakt AL	Wohnung 4	3.5 Zimmer	104.7 m2</a:t>
            </a:r>
          </a:p>
          <a:p>
            <a:r>
              <a:rPr lang="de-CH" dirty="0"/>
              <a:t>	Trakt B	Wohnung 5	4.5 Zimmer	160 m2</a:t>
            </a:r>
          </a:p>
          <a:p>
            <a:r>
              <a:rPr lang="de-CH" dirty="0"/>
              <a:t>				mit Galerieraum</a:t>
            </a:r>
          </a:p>
          <a:p>
            <a:r>
              <a:rPr lang="de-CH" dirty="0"/>
              <a:t>				und Terrasse	14 m2</a:t>
            </a:r>
          </a:p>
          <a:p>
            <a:r>
              <a:rPr lang="de-CH" dirty="0"/>
              <a:t>• 3.OG	Trakt A	Wohnung 6	3.5 Zimmer	94.9 m2</a:t>
            </a:r>
          </a:p>
          <a:p>
            <a:r>
              <a:rPr lang="de-CH" dirty="0"/>
              <a:t>				mit Terrasse	12.0 m2</a:t>
            </a:r>
          </a:p>
          <a:p>
            <a:r>
              <a:rPr lang="de-CH" dirty="0"/>
              <a:t>	Trakt A	Wohnung 7	4.5 Zimmer</a:t>
            </a:r>
          </a:p>
          <a:p>
            <a:r>
              <a:rPr lang="de-CH" dirty="0"/>
              <a:t>				mit Galerieraum, Loft</a:t>
            </a:r>
          </a:p>
          <a:p>
            <a:r>
              <a:rPr lang="de-CH" dirty="0"/>
              <a:t>						121.6 m2</a:t>
            </a:r>
          </a:p>
          <a:p>
            <a:r>
              <a:rPr lang="de-CH" dirty="0"/>
              <a:t>• 4.OG	Trakt AR	Estrichabteile für Wohnungen W1, W4, W6, W7</a:t>
            </a:r>
          </a:p>
          <a:p>
            <a:r>
              <a:rPr lang="de-CH" dirty="0"/>
              <a:t>• UG	Trakt B	Kellerabteile für Wohnungen W2 und W5</a:t>
            </a:r>
          </a:p>
          <a:p>
            <a:r>
              <a:rPr lang="de-CH" dirty="0"/>
              <a:t>	Trakt AR	Kellerabteil W3-Praxis</a:t>
            </a:r>
          </a:p>
          <a:p>
            <a:r>
              <a:rPr lang="de-CH" dirty="0"/>
              <a:t>				</a:t>
            </a:r>
          </a:p>
        </p:txBody>
      </p:sp>
      <p:pic>
        <p:nvPicPr>
          <p:cNvPr id="11" name="Picture 3" descr="GZ_Wappen">
            <a:extLst>
              <a:ext uri="{FF2B5EF4-FFF2-40B4-BE49-F238E27FC236}">
                <a16:creationId xmlns:a16="http://schemas.microsoft.com/office/drawing/2014/main" id="{A339614C-C943-3649-81F9-4DF49752C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8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13" r="19736"/>
          <a:stretch>
            <a:fillRect/>
          </a:stretch>
        </p:blipFill>
        <p:spPr bwMode="auto">
          <a:xfrm>
            <a:off x="7424738" y="334168"/>
            <a:ext cx="1387475" cy="173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Gerade Verbindung 8">
            <a:extLst>
              <a:ext uri="{FF2B5EF4-FFF2-40B4-BE49-F238E27FC236}">
                <a16:creationId xmlns:a16="http://schemas.microsoft.com/office/drawing/2014/main" id="{8D04A5CC-F1AE-B14E-BA07-11086E3F0633}"/>
              </a:ext>
            </a:extLst>
          </p:cNvPr>
          <p:cNvCxnSpPr>
            <a:cxnSpLocks/>
          </p:cNvCxnSpPr>
          <p:nvPr/>
        </p:nvCxnSpPr>
        <p:spPr>
          <a:xfrm>
            <a:off x="179512" y="6571856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9C6DF994-0A92-E143-8758-E59909955290}"/>
              </a:ext>
            </a:extLst>
          </p:cNvPr>
          <p:cNvSpPr txBox="1"/>
          <p:nvPr/>
        </p:nvSpPr>
        <p:spPr>
          <a:xfrm>
            <a:off x="259257" y="6564597"/>
            <a:ext cx="25170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000" dirty="0"/>
              <a:t>Gemeindeversammlung Zwingen 13.12.2023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1D27E77-ED39-BB4D-A74B-748E4B6FBF9F}"/>
              </a:ext>
            </a:extLst>
          </p:cNvPr>
          <p:cNvSpPr txBox="1"/>
          <p:nvPr/>
        </p:nvSpPr>
        <p:spPr>
          <a:xfrm>
            <a:off x="2928693" y="427262"/>
            <a:ext cx="29318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b="1" dirty="0"/>
              <a:t>Wohnungsmix</a:t>
            </a:r>
          </a:p>
          <a:p>
            <a:r>
              <a:rPr lang="de-CH" sz="3600" b="1" dirty="0"/>
              <a:t>nach Umbau</a:t>
            </a:r>
            <a:endParaRPr lang="de-CH" sz="3600" dirty="0"/>
          </a:p>
        </p:txBody>
      </p:sp>
    </p:spTree>
    <p:extLst>
      <p:ext uri="{BB962C8B-B14F-4D97-AF65-F5344CB8AC3E}">
        <p14:creationId xmlns:p14="http://schemas.microsoft.com/office/powerpoint/2010/main" val="1837900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334168"/>
            <a:ext cx="8136904" cy="5471096"/>
          </a:xfrm>
        </p:spPr>
        <p:txBody>
          <a:bodyPr>
            <a:normAutofit/>
          </a:bodyPr>
          <a:lstStyle/>
          <a:p>
            <a:pPr algn="l"/>
            <a:br>
              <a:rPr lang="de-CH" sz="4000" b="1" dirty="0"/>
            </a:br>
            <a:r>
              <a:rPr lang="de-CH" sz="4000" b="1" dirty="0"/>
              <a:t>		</a:t>
            </a:r>
            <a:br>
              <a:rPr lang="de-CH" dirty="0"/>
            </a:br>
            <a:br>
              <a:rPr lang="de-CH" sz="2000" dirty="0"/>
            </a:br>
            <a:br>
              <a:rPr lang="de-CH" dirty="0"/>
            </a:br>
            <a:endParaRPr lang="de-CH" dirty="0"/>
          </a:p>
        </p:txBody>
      </p:sp>
      <p:pic>
        <p:nvPicPr>
          <p:cNvPr id="1028" name="Picture 1" descr="GZ_Logo-CMY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8600"/>
            <a:ext cx="1338263" cy="119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79216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79216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79216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79216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79216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9216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9216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9216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9216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92163" algn="r"/>
              </a:tabLst>
            </a:pPr>
            <a:r>
              <a:rPr kumimoji="0" lang="de-CH" altLang="de-D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de-CH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61A5CA9-203D-544F-A5CA-F022CCC21347}"/>
              </a:ext>
            </a:extLst>
          </p:cNvPr>
          <p:cNvSpPr txBox="1"/>
          <p:nvPr/>
        </p:nvSpPr>
        <p:spPr>
          <a:xfrm>
            <a:off x="1822268" y="736964"/>
            <a:ext cx="52518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b="1" dirty="0"/>
              <a:t>Kosten - Schadensdeckung</a:t>
            </a:r>
            <a:endParaRPr lang="de-CH" sz="3600" dirty="0"/>
          </a:p>
        </p:txBody>
      </p:sp>
      <p:cxnSp>
        <p:nvCxnSpPr>
          <p:cNvPr id="10" name="Gerade Verbindung 9">
            <a:extLst>
              <a:ext uri="{FF2B5EF4-FFF2-40B4-BE49-F238E27FC236}">
                <a16:creationId xmlns:a16="http://schemas.microsoft.com/office/drawing/2014/main" id="{82AF3B2C-B62B-594D-92D4-621649BE06EF}"/>
              </a:ext>
            </a:extLst>
          </p:cNvPr>
          <p:cNvCxnSpPr>
            <a:cxnSpLocks/>
          </p:cNvCxnSpPr>
          <p:nvPr/>
        </p:nvCxnSpPr>
        <p:spPr>
          <a:xfrm>
            <a:off x="179512" y="6571856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75D836F3-8542-9E4F-9CDA-A80D498CF6AB}"/>
              </a:ext>
            </a:extLst>
          </p:cNvPr>
          <p:cNvSpPr txBox="1"/>
          <p:nvPr/>
        </p:nvSpPr>
        <p:spPr>
          <a:xfrm>
            <a:off x="259257" y="6564597"/>
            <a:ext cx="25170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000" dirty="0"/>
              <a:t>Gemeindeversammlung Zwingen 13.12.2023</a:t>
            </a:r>
          </a:p>
        </p:txBody>
      </p:sp>
      <p:pic>
        <p:nvPicPr>
          <p:cNvPr id="13" name="Picture 3" descr="GZ_Wappen">
            <a:extLst>
              <a:ext uri="{FF2B5EF4-FFF2-40B4-BE49-F238E27FC236}">
                <a16:creationId xmlns:a16="http://schemas.microsoft.com/office/drawing/2014/main" id="{6E519FDB-D833-D646-B90B-2800568DA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8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13" r="19736"/>
          <a:stretch>
            <a:fillRect/>
          </a:stretch>
        </p:blipFill>
        <p:spPr bwMode="auto">
          <a:xfrm>
            <a:off x="7424738" y="334168"/>
            <a:ext cx="1387475" cy="173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D59ABC2D-C07B-8EEC-D330-A4D45D86FB26}"/>
              </a:ext>
            </a:extLst>
          </p:cNvPr>
          <p:cNvSpPr txBox="1"/>
          <p:nvPr/>
        </p:nvSpPr>
        <p:spPr>
          <a:xfrm>
            <a:off x="1100189" y="1987346"/>
            <a:ext cx="7580088" cy="43704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CH" dirty="0"/>
          </a:p>
          <a:p>
            <a:r>
              <a:rPr lang="de-CH" sz="2000" dirty="0"/>
              <a:t>• 	Der Schaden an der Liegenschaft wurde durch das Planerteam</a:t>
            </a:r>
          </a:p>
          <a:p>
            <a:r>
              <a:rPr lang="de-CH" sz="2000" dirty="0"/>
              <a:t>	mit </a:t>
            </a:r>
          </a:p>
          <a:p>
            <a:r>
              <a:rPr lang="de-CH" sz="2000" dirty="0"/>
              <a:t>	</a:t>
            </a:r>
            <a:r>
              <a:rPr lang="de-CH" sz="2000" b="1" dirty="0"/>
              <a:t>CHF  3’550’000.00 </a:t>
            </a:r>
            <a:r>
              <a:rPr lang="de-CH" sz="2000" dirty="0"/>
              <a:t>ermittelt</a:t>
            </a:r>
          </a:p>
          <a:p>
            <a:r>
              <a:rPr lang="de-CH" sz="2000" dirty="0"/>
              <a:t>• 	Die Basellandschaftliche Gebäudeversicherung </a:t>
            </a:r>
            <a:r>
              <a:rPr lang="de-CH" sz="2000" b="1" dirty="0"/>
              <a:t>(BGV)</a:t>
            </a:r>
          </a:p>
          <a:p>
            <a:r>
              <a:rPr lang="de-CH" sz="2000" dirty="0"/>
              <a:t>	deckt diese Schadenskosten vollumfänglich.</a:t>
            </a:r>
          </a:p>
          <a:p>
            <a:r>
              <a:rPr lang="de-CH" sz="2000" dirty="0"/>
              <a:t>•	Die Schäden an den nicht verbauten Materialien und den </a:t>
            </a:r>
          </a:p>
          <a:p>
            <a:r>
              <a:rPr lang="de-CH" sz="2000" dirty="0"/>
              <a:t>	Werkzeugen übernehmen die Versicherungen der </a:t>
            </a:r>
          </a:p>
          <a:p>
            <a:r>
              <a:rPr lang="de-CH" sz="2000" dirty="0"/>
              <a:t>	Unternehmungen</a:t>
            </a:r>
          </a:p>
          <a:p>
            <a:r>
              <a:rPr lang="de-CH" sz="2000" dirty="0"/>
              <a:t>•	Die Schäden an den mobilen Gegenständen der Gemeinde</a:t>
            </a:r>
          </a:p>
          <a:p>
            <a:r>
              <a:rPr lang="de-CH" sz="2000" dirty="0"/>
              <a:t>	 (Kompaktus, Tresore Feuerlöscher) sowie entgangene </a:t>
            </a:r>
          </a:p>
          <a:p>
            <a:r>
              <a:rPr lang="de-CH" sz="2000" dirty="0"/>
              <a:t>	Mieteinahmen vorhandener Verträge </a:t>
            </a:r>
          </a:p>
          <a:p>
            <a:r>
              <a:rPr lang="de-CH" sz="2000" dirty="0"/>
              <a:t>	übernimmt die Sachversicherung der Gemeinde</a:t>
            </a:r>
          </a:p>
          <a:p>
            <a:r>
              <a:rPr lang="de-CH" sz="20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763566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334168"/>
            <a:ext cx="8136904" cy="5471096"/>
          </a:xfrm>
        </p:spPr>
        <p:txBody>
          <a:bodyPr>
            <a:normAutofit/>
          </a:bodyPr>
          <a:lstStyle/>
          <a:p>
            <a:pPr algn="l"/>
            <a:br>
              <a:rPr lang="de-CH" sz="4000" b="1" dirty="0"/>
            </a:br>
            <a:r>
              <a:rPr lang="de-CH" sz="4000" b="1" dirty="0"/>
              <a:t>		</a:t>
            </a:r>
            <a:br>
              <a:rPr lang="de-CH" dirty="0"/>
            </a:br>
            <a:endParaRPr lang="de-CH" dirty="0"/>
          </a:p>
        </p:txBody>
      </p:sp>
      <p:pic>
        <p:nvPicPr>
          <p:cNvPr id="1027" name="Picture 3" descr="GZ_Wappen"/>
          <p:cNvPicPr>
            <a:picLocks noChangeAspect="1" noChangeArrowheads="1"/>
          </p:cNvPicPr>
          <p:nvPr/>
        </p:nvPicPr>
        <p:blipFill>
          <a:blip r:embed="rId2" cstate="print">
            <a:lum bright="8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13" r="19736"/>
          <a:stretch>
            <a:fillRect/>
          </a:stretch>
        </p:blipFill>
        <p:spPr bwMode="auto">
          <a:xfrm>
            <a:off x="7424738" y="334168"/>
            <a:ext cx="1387475" cy="173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1" descr="GZ_Logo-CMY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8600"/>
            <a:ext cx="1338263" cy="119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79216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79216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79216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79216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79216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9216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9216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9216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9216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92163" algn="r"/>
              </a:tabLst>
            </a:pPr>
            <a:r>
              <a:rPr kumimoji="0" lang="de-CH" altLang="de-D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de-CH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61A5CA9-203D-544F-A5CA-F022CCC21347}"/>
              </a:ext>
            </a:extLst>
          </p:cNvPr>
          <p:cNvSpPr txBox="1"/>
          <p:nvPr/>
        </p:nvSpPr>
        <p:spPr>
          <a:xfrm>
            <a:off x="2164275" y="608288"/>
            <a:ext cx="46828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b="1" dirty="0"/>
              <a:t>Ausgangslage - Termine</a:t>
            </a:r>
            <a:endParaRPr lang="de-CH" sz="36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5D13A7D-B1EA-B141-83BC-598345301E01}"/>
              </a:ext>
            </a:extLst>
          </p:cNvPr>
          <p:cNvSpPr txBox="1"/>
          <p:nvPr/>
        </p:nvSpPr>
        <p:spPr>
          <a:xfrm>
            <a:off x="755576" y="1994668"/>
            <a:ext cx="712879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b="1" dirty="0"/>
              <a:t>2022: Baubeginn</a:t>
            </a:r>
          </a:p>
          <a:p>
            <a:r>
              <a:rPr lang="de-CH" sz="2000" dirty="0"/>
              <a:t>	Geplanter Einzug 1.04.2023</a:t>
            </a:r>
          </a:p>
          <a:p>
            <a:r>
              <a:rPr lang="de-CH" sz="2000" b="1" dirty="0"/>
              <a:t>25.10.2022 Grossbrand</a:t>
            </a:r>
          </a:p>
          <a:p>
            <a:r>
              <a:rPr lang="de-CH" sz="2000" dirty="0">
                <a:cs typeface="Arial" panose="020B0604020202020204" pitchFamily="34" charset="0"/>
              </a:rPr>
              <a:t>	Bauteile, durch Feuer, Löschwasser und Pilz zerstört 	</a:t>
            </a:r>
            <a:r>
              <a:rPr lang="de-CH" sz="2000" b="0" i="0" u="none" strike="noStrike" dirty="0">
                <a:solidFill>
                  <a:srgbClr val="000000"/>
                </a:solidFill>
                <a:effectLst/>
              </a:rPr>
              <a:t>wurden</a:t>
            </a:r>
            <a:r>
              <a:rPr lang="de-CH" sz="2000" dirty="0">
                <a:cs typeface="Arial" panose="020B0604020202020204" pitchFamily="34" charset="0"/>
              </a:rPr>
              <a:t>	</a:t>
            </a:r>
          </a:p>
          <a:p>
            <a:r>
              <a:rPr lang="de-CH" sz="2000" dirty="0">
                <a:cs typeface="Arial" panose="020B0604020202020204" pitchFamily="34" charset="0"/>
              </a:rPr>
              <a:t>	• Kompletter Dachstuhl</a:t>
            </a:r>
          </a:p>
          <a:p>
            <a:r>
              <a:rPr lang="de-CH" sz="2000" dirty="0">
                <a:cs typeface="Arial" panose="020B0604020202020204" pitchFamily="34" charset="0"/>
              </a:rPr>
              <a:t>	• Alle Holzbalken Trakt B und Trakt AL</a:t>
            </a:r>
          </a:p>
          <a:p>
            <a:r>
              <a:rPr lang="de-CH" sz="2000" dirty="0">
                <a:cs typeface="Arial" panose="020B0604020202020204" pitchFamily="34" charset="0"/>
              </a:rPr>
              <a:t>	• Innenwände</a:t>
            </a:r>
          </a:p>
          <a:p>
            <a:r>
              <a:rPr lang="de-CH" sz="2000" dirty="0">
                <a:cs typeface="Arial" panose="020B0604020202020204" pitchFamily="34" charset="0"/>
              </a:rPr>
              <a:t>	</a:t>
            </a:r>
            <a:r>
              <a:rPr lang="de-CH" sz="2000" b="1" dirty="0">
                <a:cs typeface="Arial" panose="020B0604020202020204" pitchFamily="34" charset="0"/>
              </a:rPr>
              <a:t>Glück im Unglück</a:t>
            </a:r>
          </a:p>
          <a:p>
            <a:r>
              <a:rPr lang="de-CH" sz="2000" dirty="0">
                <a:cs typeface="Arial" panose="020B0604020202020204" pitchFamily="34" charset="0"/>
              </a:rPr>
              <a:t>	</a:t>
            </a:r>
            <a:r>
              <a:rPr lang="de-CH" sz="2000" dirty="0">
                <a:cs typeface="Arial" panose="020B0604020202020204" pitchFamily="34" charset="0"/>
                <a:sym typeface="Wingdings" pitchFamily="2" charset="2"/>
              </a:rPr>
              <a:t>• alle Fassaden blieben erhalten </a:t>
            </a:r>
          </a:p>
          <a:p>
            <a:r>
              <a:rPr lang="de-CH" sz="2000" dirty="0">
                <a:cs typeface="Arial" panose="020B0604020202020204" pitchFamily="34" charset="0"/>
                <a:sym typeface="Wingdings" pitchFamily="2" charset="2"/>
              </a:rPr>
              <a:t>	   Gesamteindruck Schlossareal blieb bestehen - ISOS</a:t>
            </a:r>
          </a:p>
          <a:p>
            <a:r>
              <a:rPr lang="de-CH" sz="2000" dirty="0">
                <a:cs typeface="Arial" panose="020B0604020202020204" pitchFamily="34" charset="0"/>
                <a:sym typeface="Wingdings" pitchFamily="2" charset="2"/>
              </a:rPr>
              <a:t>	• das neue Treppenhaus war bereits neu betoniert und </a:t>
            </a:r>
          </a:p>
          <a:p>
            <a:r>
              <a:rPr lang="de-CH" sz="2000" dirty="0">
                <a:cs typeface="Arial" panose="020B0604020202020204" pitchFamily="34" charset="0"/>
                <a:sym typeface="Wingdings" pitchFamily="2" charset="2"/>
              </a:rPr>
              <a:t>	   vereinfachte die Arbeit der Feuerwehr</a:t>
            </a:r>
          </a:p>
          <a:p>
            <a:r>
              <a:rPr lang="de-CH" sz="2000" b="1" dirty="0">
                <a:cs typeface="Arial" panose="020B0604020202020204" pitchFamily="34" charset="0"/>
                <a:sym typeface="Wingdings" pitchFamily="2" charset="2"/>
              </a:rPr>
              <a:t>Terminplan in Bearbeitung mit Ziel Vollendung Ende 2024</a:t>
            </a:r>
          </a:p>
          <a:p>
            <a:endParaRPr lang="de-CH" sz="2000" dirty="0">
              <a:cs typeface="Arial" panose="020B0604020202020204" pitchFamily="34" charset="0"/>
              <a:sym typeface="Wingdings" pitchFamily="2" charset="2"/>
            </a:endParaRPr>
          </a:p>
          <a:p>
            <a:r>
              <a:rPr lang="de-CH" sz="2000" dirty="0">
                <a:cs typeface="Arial" panose="020B0604020202020204" pitchFamily="34" charset="0"/>
                <a:sym typeface="Wingdings" pitchFamily="2" charset="2"/>
              </a:rPr>
              <a:t>	</a:t>
            </a:r>
          </a:p>
          <a:p>
            <a:endParaRPr lang="de-CH" sz="2000" dirty="0">
              <a:cs typeface="Arial" panose="020B0604020202020204" pitchFamily="34" charset="0"/>
            </a:endParaRPr>
          </a:p>
          <a:p>
            <a:endParaRPr lang="de-CH" sz="2000" dirty="0">
              <a:cs typeface="Arial" panose="020B0604020202020204" pitchFamily="34" charset="0"/>
            </a:endParaRPr>
          </a:p>
        </p:txBody>
      </p:sp>
      <p:cxnSp>
        <p:nvCxnSpPr>
          <p:cNvPr id="9" name="Gerade Verbindung 8">
            <a:extLst>
              <a:ext uri="{FF2B5EF4-FFF2-40B4-BE49-F238E27FC236}">
                <a16:creationId xmlns:a16="http://schemas.microsoft.com/office/drawing/2014/main" id="{85CCDE33-51FD-BF44-A7C6-D88B36BD2079}"/>
              </a:ext>
            </a:extLst>
          </p:cNvPr>
          <p:cNvCxnSpPr>
            <a:cxnSpLocks/>
          </p:cNvCxnSpPr>
          <p:nvPr/>
        </p:nvCxnSpPr>
        <p:spPr>
          <a:xfrm>
            <a:off x="179512" y="6571856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95B4DB36-EBBC-5947-913E-51B38F84E3F5}"/>
              </a:ext>
            </a:extLst>
          </p:cNvPr>
          <p:cNvSpPr txBox="1"/>
          <p:nvPr/>
        </p:nvSpPr>
        <p:spPr>
          <a:xfrm>
            <a:off x="259257" y="6564597"/>
            <a:ext cx="25170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000" dirty="0"/>
              <a:t>Gemeindeversammlung Zwingen 13.12.2023</a:t>
            </a:r>
          </a:p>
        </p:txBody>
      </p:sp>
    </p:spTree>
    <p:extLst>
      <p:ext uri="{BB962C8B-B14F-4D97-AF65-F5344CB8AC3E}">
        <p14:creationId xmlns:p14="http://schemas.microsoft.com/office/powerpoint/2010/main" val="3925881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334168"/>
            <a:ext cx="8136904" cy="5471096"/>
          </a:xfrm>
        </p:spPr>
        <p:txBody>
          <a:bodyPr>
            <a:normAutofit/>
          </a:bodyPr>
          <a:lstStyle/>
          <a:p>
            <a:pPr algn="l"/>
            <a:br>
              <a:rPr lang="de-CH" sz="4000" b="1" dirty="0"/>
            </a:br>
            <a:r>
              <a:rPr lang="de-CH" sz="4000" b="1" dirty="0"/>
              <a:t>		</a:t>
            </a:r>
            <a:br>
              <a:rPr lang="de-CH" dirty="0"/>
            </a:br>
            <a:endParaRPr lang="de-CH" dirty="0"/>
          </a:p>
        </p:txBody>
      </p:sp>
      <p:pic>
        <p:nvPicPr>
          <p:cNvPr id="1027" name="Picture 3" descr="GZ_Wappen"/>
          <p:cNvPicPr>
            <a:picLocks noChangeAspect="1" noChangeArrowheads="1"/>
          </p:cNvPicPr>
          <p:nvPr/>
        </p:nvPicPr>
        <p:blipFill>
          <a:blip r:embed="rId2" cstate="print">
            <a:lum bright="8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13" r="19736"/>
          <a:stretch>
            <a:fillRect/>
          </a:stretch>
        </p:blipFill>
        <p:spPr bwMode="auto">
          <a:xfrm>
            <a:off x="7424738" y="334168"/>
            <a:ext cx="1387475" cy="173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1" descr="GZ_Logo-CMY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8600"/>
            <a:ext cx="1338263" cy="119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79216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79216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79216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79216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79216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9216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9216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9216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9216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92163" algn="r"/>
              </a:tabLst>
            </a:pPr>
            <a:r>
              <a:rPr kumimoji="0" lang="de-CH" altLang="de-D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de-CH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61A5CA9-203D-544F-A5CA-F022CCC21347}"/>
              </a:ext>
            </a:extLst>
          </p:cNvPr>
          <p:cNvSpPr txBox="1"/>
          <p:nvPr/>
        </p:nvSpPr>
        <p:spPr>
          <a:xfrm>
            <a:off x="2123731" y="298258"/>
            <a:ext cx="42802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3600" b="1" dirty="0"/>
              <a:t>Rahmenbedingungen</a:t>
            </a:r>
          </a:p>
          <a:p>
            <a:pPr algn="ctr"/>
            <a:r>
              <a:rPr lang="de-CH" sz="2000" b="1" dirty="0"/>
              <a:t>für die Planung des Wiederaufbaus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5D13A7D-B1EA-B141-83BC-598345301E01}"/>
              </a:ext>
            </a:extLst>
          </p:cNvPr>
          <p:cNvSpPr txBox="1"/>
          <p:nvPr/>
        </p:nvSpPr>
        <p:spPr>
          <a:xfrm>
            <a:off x="798443" y="1542824"/>
            <a:ext cx="712879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dirty="0"/>
              <a:t>• 	Denkmalpflege wurde in die Planung einbezogen</a:t>
            </a:r>
          </a:p>
          <a:p>
            <a:r>
              <a:rPr lang="de-CH" sz="2000" dirty="0"/>
              <a:t>	• Vereinfachung der Dachelemente</a:t>
            </a:r>
          </a:p>
          <a:p>
            <a:r>
              <a:rPr lang="de-CH" sz="2000" dirty="0"/>
              <a:t>	• Optimierungen der neuen Dachkonstruktion</a:t>
            </a:r>
          </a:p>
          <a:p>
            <a:r>
              <a:rPr lang="de-CH" sz="2000" dirty="0"/>
              <a:t>	   SIA-Normen 2023 im Vergleich zu Normen 1921 und 	   früher	</a:t>
            </a:r>
          </a:p>
          <a:p>
            <a:r>
              <a:rPr lang="de-CH" sz="2000" dirty="0"/>
              <a:t>•	Bau- und Planungskommission wurde begrüsst</a:t>
            </a:r>
          </a:p>
          <a:p>
            <a:r>
              <a:rPr lang="de-CH" sz="2000" dirty="0"/>
              <a:t>•	Einige Bauteile waren bestellt und musste integriert 	werden </a:t>
            </a:r>
          </a:p>
          <a:p>
            <a:r>
              <a:rPr lang="de-CH" sz="2000" dirty="0"/>
              <a:t>	• Küchen</a:t>
            </a:r>
          </a:p>
          <a:p>
            <a:r>
              <a:rPr lang="de-CH" sz="2000" dirty="0"/>
              <a:t>	• Sanitärapparate</a:t>
            </a:r>
          </a:p>
          <a:p>
            <a:r>
              <a:rPr lang="de-CH" sz="2000" dirty="0"/>
              <a:t>	• Heizung</a:t>
            </a:r>
          </a:p>
          <a:p>
            <a:r>
              <a:rPr lang="de-CH" sz="2000" dirty="0"/>
              <a:t>	• WP im Trakt B für Bodenheizung Verwaltung und 		    Warmwasser ganzer Liegenschaft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Gerade Verbindung 8">
            <a:extLst>
              <a:ext uri="{FF2B5EF4-FFF2-40B4-BE49-F238E27FC236}">
                <a16:creationId xmlns:a16="http://schemas.microsoft.com/office/drawing/2014/main" id="{85CCDE33-51FD-BF44-A7C6-D88B36BD2079}"/>
              </a:ext>
            </a:extLst>
          </p:cNvPr>
          <p:cNvCxnSpPr>
            <a:cxnSpLocks/>
          </p:cNvCxnSpPr>
          <p:nvPr/>
        </p:nvCxnSpPr>
        <p:spPr>
          <a:xfrm>
            <a:off x="179512" y="6571856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95B4DB36-EBBC-5947-913E-51B38F84E3F5}"/>
              </a:ext>
            </a:extLst>
          </p:cNvPr>
          <p:cNvSpPr txBox="1"/>
          <p:nvPr/>
        </p:nvSpPr>
        <p:spPr>
          <a:xfrm>
            <a:off x="259257" y="6564597"/>
            <a:ext cx="25170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000" dirty="0"/>
              <a:t>Gemeindeversammlung Zwingen 13.12.2023</a:t>
            </a:r>
          </a:p>
        </p:txBody>
      </p:sp>
    </p:spTree>
    <p:extLst>
      <p:ext uri="{BB962C8B-B14F-4D97-AF65-F5344CB8AC3E}">
        <p14:creationId xmlns:p14="http://schemas.microsoft.com/office/powerpoint/2010/main" val="3500355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334168"/>
            <a:ext cx="8136904" cy="5471096"/>
          </a:xfrm>
        </p:spPr>
        <p:txBody>
          <a:bodyPr>
            <a:normAutofit/>
          </a:bodyPr>
          <a:lstStyle/>
          <a:p>
            <a:pPr algn="l"/>
            <a:br>
              <a:rPr lang="de-CH" sz="4000" b="1" dirty="0"/>
            </a:br>
            <a:r>
              <a:rPr lang="de-CH" sz="4000" b="1" dirty="0"/>
              <a:t>		</a:t>
            </a:r>
            <a:br>
              <a:rPr lang="de-CH" dirty="0"/>
            </a:br>
            <a:endParaRPr lang="de-CH" dirty="0"/>
          </a:p>
        </p:txBody>
      </p:sp>
      <p:pic>
        <p:nvPicPr>
          <p:cNvPr id="1027" name="Picture 3" descr="GZ_Wappen"/>
          <p:cNvPicPr>
            <a:picLocks noChangeAspect="1" noChangeArrowheads="1"/>
          </p:cNvPicPr>
          <p:nvPr/>
        </p:nvPicPr>
        <p:blipFill>
          <a:blip r:embed="rId2" cstate="print">
            <a:lum bright="8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13" r="19736"/>
          <a:stretch>
            <a:fillRect/>
          </a:stretch>
        </p:blipFill>
        <p:spPr bwMode="auto">
          <a:xfrm>
            <a:off x="7424738" y="334168"/>
            <a:ext cx="1387475" cy="173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1" descr="GZ_Logo-CMY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8600"/>
            <a:ext cx="1338263" cy="119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79216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79216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79216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79216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79216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9216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9216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9216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9216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92163" algn="r"/>
              </a:tabLst>
            </a:pPr>
            <a:r>
              <a:rPr kumimoji="0" lang="de-CH" altLang="de-D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de-CH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61A5CA9-203D-544F-A5CA-F022CCC21347}"/>
              </a:ext>
            </a:extLst>
          </p:cNvPr>
          <p:cNvSpPr txBox="1"/>
          <p:nvPr/>
        </p:nvSpPr>
        <p:spPr>
          <a:xfrm>
            <a:off x="2341840" y="298258"/>
            <a:ext cx="38440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3600" b="1" dirty="0"/>
              <a:t>Optimierungen der</a:t>
            </a:r>
          </a:p>
          <a:p>
            <a:pPr algn="ctr"/>
            <a:r>
              <a:rPr lang="de-CH" sz="3600" b="1" dirty="0"/>
              <a:t>Bauteile</a:t>
            </a:r>
            <a:endParaRPr lang="de-CH" sz="2000" b="1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5D13A7D-B1EA-B141-83BC-598345301E01}"/>
              </a:ext>
            </a:extLst>
          </p:cNvPr>
          <p:cNvSpPr txBox="1"/>
          <p:nvPr/>
        </p:nvSpPr>
        <p:spPr>
          <a:xfrm>
            <a:off x="798443" y="1542824"/>
            <a:ext cx="712879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dirty="0"/>
              <a:t>Trakt B:		Decken EG und 1.OG		BETON</a:t>
            </a:r>
          </a:p>
          <a:p>
            <a:r>
              <a:rPr lang="de-CH" sz="2000" dirty="0"/>
              <a:t>		neue Dachkonstruktion</a:t>
            </a:r>
          </a:p>
          <a:p>
            <a:endParaRPr lang="de-CH" sz="2000" dirty="0"/>
          </a:p>
          <a:p>
            <a:r>
              <a:rPr lang="de-CH" sz="2000" dirty="0">
                <a:cs typeface="Arial" panose="020B0604020202020204" pitchFamily="34" charset="0"/>
              </a:rPr>
              <a:t>Trakt A-Links	Decken EG, 1.OG und 2.OG	BETON</a:t>
            </a:r>
          </a:p>
          <a:p>
            <a:r>
              <a:rPr lang="de-CH" sz="2000" dirty="0">
                <a:cs typeface="Arial" panose="020B0604020202020204" pitchFamily="34" charset="0"/>
              </a:rPr>
              <a:t>		neu Dachkonstruktion</a:t>
            </a:r>
          </a:p>
          <a:p>
            <a:endParaRPr lang="de-CH" sz="2000" dirty="0">
              <a:cs typeface="Arial" panose="020B0604020202020204" pitchFamily="34" charset="0"/>
            </a:endParaRPr>
          </a:p>
          <a:p>
            <a:r>
              <a:rPr lang="de-CH" sz="2000" dirty="0">
                <a:cs typeface="Arial" panose="020B0604020202020204" pitchFamily="34" charset="0"/>
              </a:rPr>
              <a:t>Trakt A-Rechts	Decken EG, 1,OG und 2.OG	Bestehend</a:t>
            </a:r>
          </a:p>
          <a:p>
            <a:r>
              <a:rPr lang="de-CH" sz="2000" dirty="0">
                <a:cs typeface="Arial" panose="020B0604020202020204" pitchFamily="34" charset="0"/>
              </a:rPr>
              <a:t>		neue Dachkonstruktion</a:t>
            </a:r>
          </a:p>
          <a:p>
            <a:endParaRPr lang="de-CH" sz="2000" dirty="0">
              <a:cs typeface="Arial" panose="020B0604020202020204" pitchFamily="34" charset="0"/>
            </a:endParaRPr>
          </a:p>
          <a:p>
            <a:r>
              <a:rPr lang="de-CH" sz="2000" dirty="0">
                <a:cs typeface="Arial" panose="020B0604020202020204" pitchFamily="34" charset="0"/>
              </a:rPr>
              <a:t>Alle Raumhöhen optimiert</a:t>
            </a:r>
          </a:p>
          <a:p>
            <a:endParaRPr lang="de-CH" sz="2000" dirty="0">
              <a:cs typeface="Arial" panose="020B0604020202020204" pitchFamily="34" charset="0"/>
            </a:endParaRPr>
          </a:p>
          <a:p>
            <a:r>
              <a:rPr lang="de-CH" sz="2000" dirty="0">
                <a:cs typeface="Arial" panose="020B0604020202020204" pitchFamily="34" charset="0"/>
              </a:rPr>
              <a:t>Tageslichteinfall im Dachraum verbessert</a:t>
            </a:r>
          </a:p>
          <a:p>
            <a:endParaRPr lang="de-CH" sz="2000" dirty="0">
              <a:cs typeface="Arial" panose="020B0604020202020204" pitchFamily="34" charset="0"/>
            </a:endParaRPr>
          </a:p>
          <a:p>
            <a:r>
              <a:rPr lang="de-CH" sz="2000" dirty="0">
                <a:cs typeface="Arial" panose="020B0604020202020204" pitchFamily="34" charset="0"/>
              </a:rPr>
              <a:t>Erdbebenertüchtigung</a:t>
            </a:r>
          </a:p>
        </p:txBody>
      </p:sp>
      <p:cxnSp>
        <p:nvCxnSpPr>
          <p:cNvPr id="9" name="Gerade Verbindung 8">
            <a:extLst>
              <a:ext uri="{FF2B5EF4-FFF2-40B4-BE49-F238E27FC236}">
                <a16:creationId xmlns:a16="http://schemas.microsoft.com/office/drawing/2014/main" id="{85CCDE33-51FD-BF44-A7C6-D88B36BD2079}"/>
              </a:ext>
            </a:extLst>
          </p:cNvPr>
          <p:cNvCxnSpPr>
            <a:cxnSpLocks/>
          </p:cNvCxnSpPr>
          <p:nvPr/>
        </p:nvCxnSpPr>
        <p:spPr>
          <a:xfrm>
            <a:off x="179512" y="6571856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95B4DB36-EBBC-5947-913E-51B38F84E3F5}"/>
              </a:ext>
            </a:extLst>
          </p:cNvPr>
          <p:cNvSpPr txBox="1"/>
          <p:nvPr/>
        </p:nvSpPr>
        <p:spPr>
          <a:xfrm>
            <a:off x="259257" y="6564597"/>
            <a:ext cx="25170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000" dirty="0"/>
              <a:t>Gemeindeversammlung Zwingen 13.12.2023</a:t>
            </a:r>
          </a:p>
        </p:txBody>
      </p:sp>
      <p:pic>
        <p:nvPicPr>
          <p:cNvPr id="13" name="Grafik 12" descr="Ein Bild, das Text, Screenshot, Schrift, Diagramm enthält.&#10;&#10;Automatisch generierte Beschreibung">
            <a:extLst>
              <a:ext uri="{FF2B5EF4-FFF2-40B4-BE49-F238E27FC236}">
                <a16:creationId xmlns:a16="http://schemas.microsoft.com/office/drawing/2014/main" id="{7794D0DE-9F64-F9D6-BB22-2548EFE816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409" y="3981911"/>
            <a:ext cx="2903984" cy="204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882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334168"/>
            <a:ext cx="8136904" cy="5471096"/>
          </a:xfrm>
        </p:spPr>
        <p:txBody>
          <a:bodyPr>
            <a:normAutofit/>
          </a:bodyPr>
          <a:lstStyle/>
          <a:p>
            <a:pPr algn="l"/>
            <a:br>
              <a:rPr lang="de-CH" sz="4000" b="1" dirty="0"/>
            </a:br>
            <a:r>
              <a:rPr lang="de-CH" sz="4000" b="1" dirty="0"/>
              <a:t>		</a:t>
            </a:r>
            <a:br>
              <a:rPr lang="de-CH" dirty="0"/>
            </a:br>
            <a:endParaRPr lang="de-CH" dirty="0"/>
          </a:p>
        </p:txBody>
      </p:sp>
      <p:pic>
        <p:nvPicPr>
          <p:cNvPr id="1027" name="Picture 3" descr="GZ_Wappen"/>
          <p:cNvPicPr>
            <a:picLocks noChangeAspect="1" noChangeArrowheads="1"/>
          </p:cNvPicPr>
          <p:nvPr/>
        </p:nvPicPr>
        <p:blipFill>
          <a:blip r:embed="rId2" cstate="print">
            <a:lum bright="8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13" r="19736"/>
          <a:stretch>
            <a:fillRect/>
          </a:stretch>
        </p:blipFill>
        <p:spPr bwMode="auto">
          <a:xfrm>
            <a:off x="7424738" y="334168"/>
            <a:ext cx="1387475" cy="173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1" descr="GZ_Logo-CMY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8600"/>
            <a:ext cx="1338263" cy="119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79216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79216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79216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79216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79216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9216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9216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9216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9216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92163" algn="r"/>
              </a:tabLst>
            </a:pPr>
            <a:r>
              <a:rPr kumimoji="0" lang="de-CH" altLang="de-D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de-CH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61A5CA9-203D-544F-A5CA-F022CCC21347}"/>
              </a:ext>
            </a:extLst>
          </p:cNvPr>
          <p:cNvSpPr txBox="1"/>
          <p:nvPr/>
        </p:nvSpPr>
        <p:spPr>
          <a:xfrm>
            <a:off x="2341840" y="298258"/>
            <a:ext cx="38440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3600" b="1" dirty="0"/>
              <a:t>Optimierungen der</a:t>
            </a:r>
          </a:p>
          <a:p>
            <a:pPr algn="ctr"/>
            <a:r>
              <a:rPr lang="de-CH" sz="3600" b="1" dirty="0"/>
              <a:t>Wohnungen</a:t>
            </a:r>
            <a:endParaRPr lang="de-CH" sz="2000" b="1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5D13A7D-B1EA-B141-83BC-598345301E01}"/>
              </a:ext>
            </a:extLst>
          </p:cNvPr>
          <p:cNvSpPr txBox="1"/>
          <p:nvPr/>
        </p:nvSpPr>
        <p:spPr>
          <a:xfrm>
            <a:off x="699444" y="3584887"/>
            <a:ext cx="71287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dirty="0"/>
              <a:t>Trakt B:		Wohnung 2	- Zimmeranordnung optimiert</a:t>
            </a:r>
          </a:p>
          <a:p>
            <a:r>
              <a:rPr lang="de-CH" sz="2000" dirty="0"/>
              <a:t>		1.OG		- Verhältnis Wohnen zu Zimmer 				   verbessert</a:t>
            </a:r>
          </a:p>
          <a:p>
            <a:r>
              <a:rPr lang="de-CH" sz="2000" dirty="0"/>
              <a:t>		Wohnung 5	- Raumanordnung Zimmer zu</a:t>
            </a:r>
          </a:p>
          <a:p>
            <a:r>
              <a:rPr lang="de-CH" sz="2000" dirty="0"/>
              <a:t>		2.OG		- Wohnen verbessert</a:t>
            </a:r>
          </a:p>
          <a:p>
            <a:r>
              <a:rPr lang="de-CH" sz="2000" dirty="0"/>
              <a:t>				- Neue Terrasse gegen Süden</a:t>
            </a:r>
          </a:p>
          <a:p>
            <a:r>
              <a:rPr lang="de-CH" sz="2000" dirty="0"/>
              <a:t>				- Galerie besser nutzbar</a:t>
            </a:r>
          </a:p>
          <a:p>
            <a:endParaRPr lang="de-CH" sz="2000" dirty="0"/>
          </a:p>
          <a:p>
            <a:r>
              <a:rPr lang="de-CH" sz="2000" dirty="0"/>
              <a:t>	</a:t>
            </a:r>
            <a:endParaRPr lang="de-CH" sz="2000" dirty="0">
              <a:cs typeface="Arial" panose="020B0604020202020204" pitchFamily="34" charset="0"/>
            </a:endParaRPr>
          </a:p>
        </p:txBody>
      </p:sp>
      <p:cxnSp>
        <p:nvCxnSpPr>
          <p:cNvPr id="9" name="Gerade Verbindung 8">
            <a:extLst>
              <a:ext uri="{FF2B5EF4-FFF2-40B4-BE49-F238E27FC236}">
                <a16:creationId xmlns:a16="http://schemas.microsoft.com/office/drawing/2014/main" id="{85CCDE33-51FD-BF44-A7C6-D88B36BD2079}"/>
              </a:ext>
            </a:extLst>
          </p:cNvPr>
          <p:cNvCxnSpPr>
            <a:cxnSpLocks/>
          </p:cNvCxnSpPr>
          <p:nvPr/>
        </p:nvCxnSpPr>
        <p:spPr>
          <a:xfrm>
            <a:off x="179512" y="6571856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95B4DB36-EBBC-5947-913E-51B38F84E3F5}"/>
              </a:ext>
            </a:extLst>
          </p:cNvPr>
          <p:cNvSpPr txBox="1"/>
          <p:nvPr/>
        </p:nvSpPr>
        <p:spPr>
          <a:xfrm>
            <a:off x="259257" y="6564597"/>
            <a:ext cx="25170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000" dirty="0"/>
              <a:t>Gemeindeversammlung Zwingen 13.12.2023</a:t>
            </a:r>
          </a:p>
        </p:txBody>
      </p:sp>
      <p:pic>
        <p:nvPicPr>
          <p:cNvPr id="13" name="Grafik 12" descr="Ein Bild, das Text, Screenshot, Schrift, Diagramm enthält.&#10;&#10;Automatisch generierte Beschreibung">
            <a:extLst>
              <a:ext uri="{FF2B5EF4-FFF2-40B4-BE49-F238E27FC236}">
                <a16:creationId xmlns:a16="http://schemas.microsoft.com/office/drawing/2014/main" id="{7794D0DE-9F64-F9D6-BB22-2548EFE816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61" y="1460543"/>
            <a:ext cx="2903984" cy="204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265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334168"/>
            <a:ext cx="8136904" cy="5471096"/>
          </a:xfrm>
        </p:spPr>
        <p:txBody>
          <a:bodyPr>
            <a:normAutofit/>
          </a:bodyPr>
          <a:lstStyle/>
          <a:p>
            <a:pPr algn="l"/>
            <a:br>
              <a:rPr lang="de-CH" sz="4000" b="1" dirty="0"/>
            </a:br>
            <a:r>
              <a:rPr lang="de-CH" sz="4000" b="1" dirty="0"/>
              <a:t>		</a:t>
            </a:r>
            <a:br>
              <a:rPr lang="de-CH" dirty="0"/>
            </a:br>
            <a:endParaRPr lang="de-CH" dirty="0"/>
          </a:p>
        </p:txBody>
      </p:sp>
      <p:pic>
        <p:nvPicPr>
          <p:cNvPr id="1027" name="Picture 3" descr="GZ_Wappen"/>
          <p:cNvPicPr>
            <a:picLocks noChangeAspect="1" noChangeArrowheads="1"/>
          </p:cNvPicPr>
          <p:nvPr/>
        </p:nvPicPr>
        <p:blipFill>
          <a:blip r:embed="rId2" cstate="print">
            <a:lum bright="8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13" r="19736"/>
          <a:stretch>
            <a:fillRect/>
          </a:stretch>
        </p:blipFill>
        <p:spPr bwMode="auto">
          <a:xfrm>
            <a:off x="7424738" y="334168"/>
            <a:ext cx="1387475" cy="173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1" descr="GZ_Logo-CMY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8600"/>
            <a:ext cx="1338263" cy="119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79216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79216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79216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79216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79216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9216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9216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9216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9216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92163" algn="r"/>
              </a:tabLst>
            </a:pPr>
            <a:r>
              <a:rPr kumimoji="0" lang="de-CH" altLang="de-D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de-CH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61A5CA9-203D-544F-A5CA-F022CCC21347}"/>
              </a:ext>
            </a:extLst>
          </p:cNvPr>
          <p:cNvSpPr txBox="1"/>
          <p:nvPr/>
        </p:nvSpPr>
        <p:spPr>
          <a:xfrm>
            <a:off x="2341840" y="298258"/>
            <a:ext cx="38440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3600" b="1" dirty="0"/>
              <a:t>Optimierungen der</a:t>
            </a:r>
          </a:p>
          <a:p>
            <a:pPr algn="ctr"/>
            <a:r>
              <a:rPr lang="de-CH" sz="3600" b="1" dirty="0"/>
              <a:t>Wohnungen</a:t>
            </a:r>
            <a:endParaRPr lang="de-CH" sz="2000" b="1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5D13A7D-B1EA-B141-83BC-598345301E01}"/>
              </a:ext>
            </a:extLst>
          </p:cNvPr>
          <p:cNvSpPr txBox="1"/>
          <p:nvPr/>
        </p:nvSpPr>
        <p:spPr>
          <a:xfrm>
            <a:off x="699444" y="3584887"/>
            <a:ext cx="71287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dirty="0"/>
              <a:t>Trakt A-Links:	Wohnung 4	- Zimmeranordnung optimiert</a:t>
            </a:r>
          </a:p>
          <a:p>
            <a:r>
              <a:rPr lang="de-CH" sz="2000" dirty="0"/>
              <a:t>		2.OG		- Sanitärräume gruppiert</a:t>
            </a:r>
          </a:p>
          <a:p>
            <a:endParaRPr lang="de-CH" sz="2000" dirty="0"/>
          </a:p>
          <a:p>
            <a:r>
              <a:rPr lang="de-CH" sz="2000" dirty="0"/>
              <a:t>		Wohnung 6	- Raumanordnung Zimmer zu</a:t>
            </a:r>
          </a:p>
          <a:p>
            <a:r>
              <a:rPr lang="de-CH" sz="2000" dirty="0"/>
              <a:t>		3.OG		  Wohnen verbessert</a:t>
            </a:r>
          </a:p>
          <a:p>
            <a:r>
              <a:rPr lang="de-CH" sz="2000" dirty="0"/>
              <a:t>				- Zimmeranordnung und 					  Grössen verbessert</a:t>
            </a:r>
          </a:p>
          <a:p>
            <a:r>
              <a:rPr lang="de-CH" sz="2000" dirty="0"/>
              <a:t>				- Galerie 	</a:t>
            </a:r>
            <a:endParaRPr lang="de-CH" sz="2000" dirty="0">
              <a:cs typeface="Arial" panose="020B0604020202020204" pitchFamily="34" charset="0"/>
            </a:endParaRPr>
          </a:p>
        </p:txBody>
      </p:sp>
      <p:cxnSp>
        <p:nvCxnSpPr>
          <p:cNvPr id="9" name="Gerade Verbindung 8">
            <a:extLst>
              <a:ext uri="{FF2B5EF4-FFF2-40B4-BE49-F238E27FC236}">
                <a16:creationId xmlns:a16="http://schemas.microsoft.com/office/drawing/2014/main" id="{85CCDE33-51FD-BF44-A7C6-D88B36BD2079}"/>
              </a:ext>
            </a:extLst>
          </p:cNvPr>
          <p:cNvCxnSpPr>
            <a:cxnSpLocks/>
          </p:cNvCxnSpPr>
          <p:nvPr/>
        </p:nvCxnSpPr>
        <p:spPr>
          <a:xfrm>
            <a:off x="179512" y="6571856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95B4DB36-EBBC-5947-913E-51B38F84E3F5}"/>
              </a:ext>
            </a:extLst>
          </p:cNvPr>
          <p:cNvSpPr txBox="1"/>
          <p:nvPr/>
        </p:nvSpPr>
        <p:spPr>
          <a:xfrm>
            <a:off x="259257" y="6564597"/>
            <a:ext cx="25170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000" dirty="0"/>
              <a:t>Gemeindeversammlung Zwingen 13.12.2023</a:t>
            </a:r>
          </a:p>
        </p:txBody>
      </p:sp>
      <p:pic>
        <p:nvPicPr>
          <p:cNvPr id="13" name="Grafik 12" descr="Ein Bild, das Text, Screenshot, Schrift, Diagramm enthält.&#10;&#10;Automatisch generierte Beschreibung">
            <a:extLst>
              <a:ext uri="{FF2B5EF4-FFF2-40B4-BE49-F238E27FC236}">
                <a16:creationId xmlns:a16="http://schemas.microsoft.com/office/drawing/2014/main" id="{7794D0DE-9F64-F9D6-BB22-2548EFE816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61" y="1460543"/>
            <a:ext cx="2903984" cy="204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743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334168"/>
            <a:ext cx="8136904" cy="5471096"/>
          </a:xfrm>
        </p:spPr>
        <p:txBody>
          <a:bodyPr>
            <a:normAutofit/>
          </a:bodyPr>
          <a:lstStyle/>
          <a:p>
            <a:pPr algn="l"/>
            <a:br>
              <a:rPr lang="de-CH" sz="4000" b="1" dirty="0"/>
            </a:br>
            <a:r>
              <a:rPr lang="de-CH" sz="4000" b="1" dirty="0"/>
              <a:t>		</a:t>
            </a:r>
            <a:br>
              <a:rPr lang="de-CH" dirty="0"/>
            </a:br>
            <a:endParaRPr lang="de-CH" dirty="0"/>
          </a:p>
        </p:txBody>
      </p:sp>
      <p:pic>
        <p:nvPicPr>
          <p:cNvPr id="1027" name="Picture 3" descr="GZ_Wappen"/>
          <p:cNvPicPr>
            <a:picLocks noChangeAspect="1" noChangeArrowheads="1"/>
          </p:cNvPicPr>
          <p:nvPr/>
        </p:nvPicPr>
        <p:blipFill>
          <a:blip r:embed="rId2" cstate="print">
            <a:lum bright="8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13" r="19736"/>
          <a:stretch>
            <a:fillRect/>
          </a:stretch>
        </p:blipFill>
        <p:spPr bwMode="auto">
          <a:xfrm>
            <a:off x="7424738" y="334168"/>
            <a:ext cx="1387475" cy="173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1" descr="GZ_Logo-CMY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8600"/>
            <a:ext cx="1338263" cy="119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79216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79216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79216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79216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79216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9216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9216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9216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9216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92163" algn="r"/>
              </a:tabLst>
            </a:pPr>
            <a:r>
              <a:rPr kumimoji="0" lang="de-CH" altLang="de-D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de-CH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61A5CA9-203D-544F-A5CA-F022CCC21347}"/>
              </a:ext>
            </a:extLst>
          </p:cNvPr>
          <p:cNvSpPr txBox="1"/>
          <p:nvPr/>
        </p:nvSpPr>
        <p:spPr>
          <a:xfrm>
            <a:off x="2341840" y="298258"/>
            <a:ext cx="38440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3600" b="1" dirty="0"/>
              <a:t>Optimierungen der</a:t>
            </a:r>
          </a:p>
          <a:p>
            <a:pPr algn="ctr"/>
            <a:r>
              <a:rPr lang="de-CH" sz="3600" b="1" dirty="0"/>
              <a:t>Wohnungen</a:t>
            </a:r>
            <a:endParaRPr lang="de-CH" sz="2000" b="1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5D13A7D-B1EA-B141-83BC-598345301E01}"/>
              </a:ext>
            </a:extLst>
          </p:cNvPr>
          <p:cNvSpPr txBox="1"/>
          <p:nvPr/>
        </p:nvSpPr>
        <p:spPr>
          <a:xfrm>
            <a:off x="699444" y="3584887"/>
            <a:ext cx="71287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dirty="0"/>
              <a:t>Trakt A-rechts:	Wohnung 3	- Praxis wie vor dem Brand</a:t>
            </a:r>
          </a:p>
          <a:p>
            <a:r>
              <a:rPr lang="de-CH" sz="2000" dirty="0"/>
              <a:t>		2.OG		</a:t>
            </a:r>
          </a:p>
          <a:p>
            <a:r>
              <a:rPr lang="de-CH" sz="2000" dirty="0"/>
              <a:t>		Wohnung 5	- Raumanordnung Zimmer zu</a:t>
            </a:r>
          </a:p>
          <a:p>
            <a:r>
              <a:rPr lang="de-CH" sz="2000" dirty="0"/>
              <a:t>		3.OG		  Wohnen verbessert</a:t>
            </a:r>
          </a:p>
          <a:p>
            <a:r>
              <a:rPr lang="de-CH" sz="2000" dirty="0"/>
              <a:t>				- Zimmeranordnung und 					  Grössen verbessert</a:t>
            </a:r>
          </a:p>
          <a:p>
            <a:r>
              <a:rPr lang="de-CH" sz="2000" dirty="0"/>
              <a:t>	</a:t>
            </a:r>
            <a:endParaRPr lang="de-CH" sz="2000" dirty="0">
              <a:cs typeface="Arial" panose="020B0604020202020204" pitchFamily="34" charset="0"/>
            </a:endParaRPr>
          </a:p>
        </p:txBody>
      </p:sp>
      <p:cxnSp>
        <p:nvCxnSpPr>
          <p:cNvPr id="9" name="Gerade Verbindung 8">
            <a:extLst>
              <a:ext uri="{FF2B5EF4-FFF2-40B4-BE49-F238E27FC236}">
                <a16:creationId xmlns:a16="http://schemas.microsoft.com/office/drawing/2014/main" id="{85CCDE33-51FD-BF44-A7C6-D88B36BD2079}"/>
              </a:ext>
            </a:extLst>
          </p:cNvPr>
          <p:cNvCxnSpPr>
            <a:cxnSpLocks/>
          </p:cNvCxnSpPr>
          <p:nvPr/>
        </p:nvCxnSpPr>
        <p:spPr>
          <a:xfrm>
            <a:off x="179512" y="6571856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95B4DB36-EBBC-5947-913E-51B38F84E3F5}"/>
              </a:ext>
            </a:extLst>
          </p:cNvPr>
          <p:cNvSpPr txBox="1"/>
          <p:nvPr/>
        </p:nvSpPr>
        <p:spPr>
          <a:xfrm>
            <a:off x="259257" y="6564597"/>
            <a:ext cx="25170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000" dirty="0"/>
              <a:t>Gemeindeversammlung Zwingen 13.12.2023</a:t>
            </a:r>
          </a:p>
        </p:txBody>
      </p:sp>
      <p:pic>
        <p:nvPicPr>
          <p:cNvPr id="13" name="Grafik 12" descr="Ein Bild, das Text, Screenshot, Schrift, Diagramm enthält.&#10;&#10;Automatisch generierte Beschreibung">
            <a:extLst>
              <a:ext uri="{FF2B5EF4-FFF2-40B4-BE49-F238E27FC236}">
                <a16:creationId xmlns:a16="http://schemas.microsoft.com/office/drawing/2014/main" id="{7794D0DE-9F64-F9D6-BB22-2548EFE816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61" y="1460543"/>
            <a:ext cx="2903984" cy="204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685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334168"/>
            <a:ext cx="8136904" cy="5471096"/>
          </a:xfrm>
        </p:spPr>
        <p:txBody>
          <a:bodyPr>
            <a:normAutofit/>
          </a:bodyPr>
          <a:lstStyle/>
          <a:p>
            <a:pPr algn="l"/>
            <a:br>
              <a:rPr lang="de-CH" sz="4000" b="1" dirty="0"/>
            </a:br>
            <a:r>
              <a:rPr lang="de-CH" sz="4000" b="1" dirty="0"/>
              <a:t>		</a:t>
            </a:r>
            <a:br>
              <a:rPr lang="de-CH" dirty="0"/>
            </a:br>
            <a:br>
              <a:rPr lang="de-CH" sz="2000" dirty="0"/>
            </a:br>
            <a:br>
              <a:rPr lang="de-CH" dirty="0"/>
            </a:br>
            <a:endParaRPr lang="de-CH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79216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79216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79216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79216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79216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9216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9216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9216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9216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92163" algn="r"/>
              </a:tabLst>
            </a:pPr>
            <a:r>
              <a:rPr kumimoji="0" lang="de-CH" altLang="de-D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de-CH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61A5CA9-203D-544F-A5CA-F022CCC21347}"/>
              </a:ext>
            </a:extLst>
          </p:cNvPr>
          <p:cNvSpPr txBox="1"/>
          <p:nvPr/>
        </p:nvSpPr>
        <p:spPr>
          <a:xfrm rot="16200000">
            <a:off x="7308976" y="4698581"/>
            <a:ext cx="25064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b="1" dirty="0"/>
              <a:t>Erdgeschoss</a:t>
            </a:r>
          </a:p>
        </p:txBody>
      </p:sp>
      <p:pic>
        <p:nvPicPr>
          <p:cNvPr id="15" name="Picture 3" descr="GZ_Wappen">
            <a:extLst>
              <a:ext uri="{FF2B5EF4-FFF2-40B4-BE49-F238E27FC236}">
                <a16:creationId xmlns:a16="http://schemas.microsoft.com/office/drawing/2014/main" id="{BBB99174-19DE-A344-BF9B-7FABA99A5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8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13" r="19736"/>
          <a:stretch>
            <a:fillRect/>
          </a:stretch>
        </p:blipFill>
        <p:spPr bwMode="auto">
          <a:xfrm>
            <a:off x="7424738" y="334168"/>
            <a:ext cx="1387475" cy="173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" descr="GZ_Logo-CMYK">
            <a:extLst>
              <a:ext uri="{FF2B5EF4-FFF2-40B4-BE49-F238E27FC236}">
                <a16:creationId xmlns:a16="http://schemas.microsoft.com/office/drawing/2014/main" id="{FAD55D80-4139-4040-8177-356470F64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8600"/>
            <a:ext cx="1338263" cy="119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Gerade Verbindung 17">
            <a:extLst>
              <a:ext uri="{FF2B5EF4-FFF2-40B4-BE49-F238E27FC236}">
                <a16:creationId xmlns:a16="http://schemas.microsoft.com/office/drawing/2014/main" id="{BC7F5621-9963-054C-A268-548F4994D529}"/>
              </a:ext>
            </a:extLst>
          </p:cNvPr>
          <p:cNvCxnSpPr>
            <a:cxnSpLocks/>
          </p:cNvCxnSpPr>
          <p:nvPr/>
        </p:nvCxnSpPr>
        <p:spPr>
          <a:xfrm>
            <a:off x="179512" y="6571856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>
            <a:extLst>
              <a:ext uri="{FF2B5EF4-FFF2-40B4-BE49-F238E27FC236}">
                <a16:creationId xmlns:a16="http://schemas.microsoft.com/office/drawing/2014/main" id="{C2A9B810-1EDB-A747-9D10-402F011A120C}"/>
              </a:ext>
            </a:extLst>
          </p:cNvPr>
          <p:cNvSpPr txBox="1"/>
          <p:nvPr/>
        </p:nvSpPr>
        <p:spPr>
          <a:xfrm>
            <a:off x="259257" y="6564597"/>
            <a:ext cx="25170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000" dirty="0"/>
              <a:t>Gemeindeversammlung Zwingen 13.12.2023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EF27C376-CADA-9D61-B7A0-B036302C30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867" y="59076"/>
            <a:ext cx="4584786" cy="648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099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334168"/>
            <a:ext cx="8136904" cy="5471096"/>
          </a:xfrm>
        </p:spPr>
        <p:txBody>
          <a:bodyPr>
            <a:normAutofit/>
          </a:bodyPr>
          <a:lstStyle/>
          <a:p>
            <a:pPr algn="l"/>
            <a:br>
              <a:rPr lang="de-CH" sz="4000" b="1" dirty="0"/>
            </a:br>
            <a:r>
              <a:rPr lang="de-CH" sz="4000" b="1" dirty="0"/>
              <a:t>		</a:t>
            </a:r>
            <a:br>
              <a:rPr lang="de-CH" dirty="0"/>
            </a:br>
            <a:br>
              <a:rPr lang="de-CH" sz="2000" dirty="0"/>
            </a:br>
            <a:br>
              <a:rPr lang="de-CH" dirty="0"/>
            </a:br>
            <a:endParaRPr lang="de-CH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79216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79216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79216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79216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79216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9216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9216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9216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9216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92163" algn="r"/>
              </a:tabLst>
            </a:pPr>
            <a:r>
              <a:rPr kumimoji="0" lang="de-CH" altLang="de-D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de-CH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61A5CA9-203D-544F-A5CA-F022CCC21347}"/>
              </a:ext>
            </a:extLst>
          </p:cNvPr>
          <p:cNvSpPr txBox="1"/>
          <p:nvPr/>
        </p:nvSpPr>
        <p:spPr>
          <a:xfrm rot="16200000">
            <a:off x="6972629" y="4698581"/>
            <a:ext cx="31791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b="1" dirty="0"/>
              <a:t>1.Obergeschoss</a:t>
            </a:r>
            <a:endParaRPr lang="de-CH" sz="3600" dirty="0"/>
          </a:p>
        </p:txBody>
      </p:sp>
      <p:pic>
        <p:nvPicPr>
          <p:cNvPr id="15" name="Picture 3" descr="GZ_Wappen">
            <a:extLst>
              <a:ext uri="{FF2B5EF4-FFF2-40B4-BE49-F238E27FC236}">
                <a16:creationId xmlns:a16="http://schemas.microsoft.com/office/drawing/2014/main" id="{BBB99174-19DE-A344-BF9B-7FABA99A5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8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13" r="19736"/>
          <a:stretch>
            <a:fillRect/>
          </a:stretch>
        </p:blipFill>
        <p:spPr bwMode="auto">
          <a:xfrm>
            <a:off x="7424738" y="334168"/>
            <a:ext cx="1387475" cy="173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" descr="GZ_Logo-CMYK">
            <a:extLst>
              <a:ext uri="{FF2B5EF4-FFF2-40B4-BE49-F238E27FC236}">
                <a16:creationId xmlns:a16="http://schemas.microsoft.com/office/drawing/2014/main" id="{FAD55D80-4139-4040-8177-356470F64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8600"/>
            <a:ext cx="1338263" cy="119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Gerade Verbindung 17">
            <a:extLst>
              <a:ext uri="{FF2B5EF4-FFF2-40B4-BE49-F238E27FC236}">
                <a16:creationId xmlns:a16="http://schemas.microsoft.com/office/drawing/2014/main" id="{BC7F5621-9963-054C-A268-548F4994D529}"/>
              </a:ext>
            </a:extLst>
          </p:cNvPr>
          <p:cNvCxnSpPr>
            <a:cxnSpLocks/>
          </p:cNvCxnSpPr>
          <p:nvPr/>
        </p:nvCxnSpPr>
        <p:spPr>
          <a:xfrm>
            <a:off x="179512" y="6571856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>
            <a:extLst>
              <a:ext uri="{FF2B5EF4-FFF2-40B4-BE49-F238E27FC236}">
                <a16:creationId xmlns:a16="http://schemas.microsoft.com/office/drawing/2014/main" id="{C2A9B810-1EDB-A747-9D10-402F011A120C}"/>
              </a:ext>
            </a:extLst>
          </p:cNvPr>
          <p:cNvSpPr txBox="1"/>
          <p:nvPr/>
        </p:nvSpPr>
        <p:spPr>
          <a:xfrm>
            <a:off x="259257" y="6564597"/>
            <a:ext cx="25170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000" dirty="0"/>
              <a:t>Gemeindeversammlung Zwingen 13.12.2023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79B609E1-6D26-53B1-1591-29FC7D9532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784" y="-180864"/>
            <a:ext cx="4740693" cy="670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502004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834</Words>
  <Application>Microsoft Macintosh PowerPoint</Application>
  <PresentationFormat>Bildschirmpräsentation (4:3)</PresentationFormat>
  <Paragraphs>150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7" baseType="lpstr">
      <vt:lpstr>Arial</vt:lpstr>
      <vt:lpstr>Arial Black</vt:lpstr>
      <vt:lpstr>Calibri</vt:lpstr>
      <vt:lpstr>Larissa</vt:lpstr>
      <vt:lpstr>       Umbau Schlossgasse 4   </vt:lpstr>
      <vt:lpstr>    </vt:lpstr>
      <vt:lpstr>    </vt:lpstr>
      <vt:lpstr>    </vt:lpstr>
      <vt:lpstr>    </vt:lpstr>
      <vt:lpstr>    </vt:lpstr>
      <vt:lpstr>    </vt:lpstr>
      <vt:lpstr>      </vt:lpstr>
      <vt:lpstr>      </vt:lpstr>
      <vt:lpstr>      </vt:lpstr>
      <vt:lpstr>      </vt:lpstr>
      <vt:lpstr>      </vt:lpstr>
      <vt:lpstr>      </vt:lpstr>
    </vt:vector>
  </TitlesOfParts>
  <Company>Gemeinde Zwingen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Sanierung  Wasserleitungsnetz  Bereich:  Blauenstrasse bis Hübelweg</dc:title>
  <dc:creator>Urs Hueber</dc:creator>
  <cp:lastModifiedBy>Rita Contini</cp:lastModifiedBy>
  <cp:revision>92</cp:revision>
  <cp:lastPrinted>2023-12-11T09:37:51Z</cp:lastPrinted>
  <dcterms:created xsi:type="dcterms:W3CDTF">2019-08-30T14:09:19Z</dcterms:created>
  <dcterms:modified xsi:type="dcterms:W3CDTF">2023-12-11T09:37:56Z</dcterms:modified>
</cp:coreProperties>
</file>