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58" r:id="rId2"/>
    <p:sldId id="468" r:id="rId3"/>
    <p:sldId id="394" r:id="rId4"/>
    <p:sldId id="451" r:id="rId5"/>
    <p:sldId id="466" r:id="rId6"/>
    <p:sldId id="467" r:id="rId7"/>
    <p:sldId id="469" r:id="rId8"/>
    <p:sldId id="471" r:id="rId9"/>
    <p:sldId id="472" r:id="rId10"/>
    <p:sldId id="473" r:id="rId11"/>
    <p:sldId id="475" r:id="rId12"/>
    <p:sldId id="477" r:id="rId13"/>
    <p:sldId id="478" r:id="rId14"/>
    <p:sldId id="470" r:id="rId15"/>
    <p:sldId id="476" r:id="rId16"/>
    <p:sldId id="474" r:id="rId17"/>
    <p:sldId id="479" r:id="rId18"/>
    <p:sldId id="480" r:id="rId19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2EFA5E-A12A-4766-A86C-3DC1F4C56949}" type="datetimeFigureOut">
              <a:rPr lang="de-CH"/>
              <a:pPr>
                <a:defRPr/>
              </a:pPr>
              <a:t>03.02.2025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CH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CH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619569D-D6BA-452A-B95D-7B9AD802A1B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301041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10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731050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11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77187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12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89836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13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336658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14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64867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910980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16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99325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17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961360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18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57378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2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37345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3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30165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4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794664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397486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6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681702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7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46449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8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53387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19569D-D6BA-452A-B95D-7B9AD802A1BF}" type="slidenum">
              <a:rPr lang="de-CH" altLang="de-DE" smtClean="0"/>
              <a:pPr>
                <a:defRPr/>
              </a:pPr>
              <a:t>9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3325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697EB-EA4D-42F1-B005-A0E11A4AF6F6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096EB-2183-4BE2-98F3-71BA38E4E6B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52802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4E00-E4DE-49B6-9392-6DD394958AAC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17117-E4BE-4426-B8FB-B87FC267EA7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594704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EE1E8-4BF9-4577-A475-97081713F776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DDA1F-32D3-40AF-ACAE-39E8051F744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95601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25A-6051-4988-A736-F3B23DC51224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24B9-A4D4-47E6-95F7-217E584E454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8301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6F757-95E8-43B3-98F7-4A722FE27D25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7DC5B-6E2A-4D8F-90B0-3CDC2E71C9E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545704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67DE5-214B-4324-8501-C37427ADE3EB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11F9-9085-4587-B21E-6A161FE3E75F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45860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3B862-3DF3-44AD-AB4C-9DDE72BF236F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66B6-3014-4054-9183-EF046C0D7D39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378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36B89-6201-46E4-8283-C76083F46BED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84AA4-8DC9-49EA-BDA8-BA18FA213D2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09802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7D045-BC63-4D7C-AC64-70037B8EA4F1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F5E9B-4B55-4D43-8733-2CE6C3DFD19D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618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A1682-849B-42A9-A061-14AD014076AD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304EF-583C-4486-9353-A34BAC820001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41222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955B-1983-416B-A345-80DA23FD8F9D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8B47D-6DD7-4EB9-95A1-F2A0BF4AD12A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23360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CH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CH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BD19F5-FE16-4FBA-BAC6-0DC21C3E38D6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6768DB5-8476-40AE-9B27-143A055C74D4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4099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759700" y="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feld 1"/>
          <p:cNvSpPr txBox="1">
            <a:spLocks noChangeArrowheads="1"/>
          </p:cNvSpPr>
          <p:nvPr/>
        </p:nvSpPr>
        <p:spPr bwMode="auto">
          <a:xfrm>
            <a:off x="755576" y="1756630"/>
            <a:ext cx="7561088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>
                <a:latin typeface="Arial" panose="020B0604020202020204" pitchFamily="34" charset="0"/>
              </a:rPr>
              <a:t>Herzlich </a:t>
            </a:r>
            <a:r>
              <a:rPr lang="de-DE" altLang="de-DE" sz="2800" b="1" dirty="0" smtClean="0">
                <a:latin typeface="Arial" panose="020B0604020202020204" pitchFamily="34" charset="0"/>
              </a:rPr>
              <a:t>willkommen zum Austausch mit der Bevölkerung zum Thema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>
                <a:latin typeface="Arial" panose="020B0604020202020204" pitchFamily="34" charset="0"/>
              </a:rPr>
              <a:t>	</a:t>
            </a:r>
            <a:r>
              <a:rPr lang="de-DE" altLang="de-DE" sz="2800" b="1" dirty="0" smtClean="0">
                <a:latin typeface="Arial" panose="020B0604020202020204" pitchFamily="34" charset="0"/>
              </a:rPr>
              <a:t>Finanzen / Budget 2025 		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 smtClean="0">
                <a:latin typeface="Arial" panose="020B0604020202020204" pitchFamily="34" charset="0"/>
              </a:rPr>
              <a:t>vom 01.02.2025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800" b="1" dirty="0" smtClean="0">
                <a:latin typeface="Arial" panose="020B0604020202020204" pitchFamily="34" charset="0"/>
              </a:rPr>
              <a:t>I. Übersicht aktuelle Lage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1800" b="1" dirty="0" smtClean="0">
                <a:latin typeface="Arial" panose="020B0604020202020204" pitchFamily="34" charset="0"/>
              </a:rPr>
              <a:t>Referent: Michael Schiener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6ACC97-FF6B-4213-BA63-9647975FBD62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</a:t>
            </a:fld>
            <a:endParaRPr lang="de-CH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640" y="980728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336" y="91727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1916832"/>
            <a:ext cx="8064896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Der Anteil des strukturellen Defizits ist ermittelt, wenn</a:t>
            </a:r>
          </a:p>
          <a:p>
            <a:endParaRPr lang="de-CH" sz="2000" b="1" dirty="0"/>
          </a:p>
          <a:p>
            <a:r>
              <a:rPr lang="de-CH" dirty="0" smtClean="0"/>
              <a:t>Alle «Optimierungspotentiale» ausgeschöpft sind und das Defizit nur noch durch:</a:t>
            </a:r>
          </a:p>
          <a:p>
            <a:endParaRPr lang="de-CH" sz="20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Neue Einnahmen (Steuern, Gebühren, Abgaben)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Leistungskürzungen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Verkauf von Vermögen (FV) </a:t>
            </a:r>
          </a:p>
          <a:p>
            <a:pPr>
              <a:spcAft>
                <a:spcPts val="600"/>
              </a:spcAft>
            </a:pPr>
            <a:r>
              <a:rPr lang="de-CH" dirty="0" smtClean="0"/>
              <a:t>    (! Einmalig, nicht nachhaltig, ev. zur Senkung der Verschuldung)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Steuererhöhungen (Anpassungen Steuerfüsse)</a:t>
            </a:r>
          </a:p>
          <a:p>
            <a:endParaRPr lang="de-CH" sz="2000" dirty="0"/>
          </a:p>
          <a:p>
            <a:r>
              <a:rPr lang="de-CH" dirty="0" smtClean="0"/>
              <a:t>beeinflusst werden kann.</a:t>
            </a:r>
          </a:p>
          <a:p>
            <a:endParaRPr lang="de-CH" sz="2000" dirty="0" smtClean="0"/>
          </a:p>
          <a:p>
            <a:endParaRPr lang="de-CH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063813-09FF-4DA3-8FB9-668D648BCD2C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10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8616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336" y="91727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184308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000" dirty="0" smtClean="0"/>
          </a:p>
          <a:p>
            <a:endParaRPr lang="de-CH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755576" y="1825277"/>
            <a:ext cx="777686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Wie hoch ist der Anteil des strukturellen Defizits am ausgewiesenen Defizit?</a:t>
            </a:r>
          </a:p>
          <a:p>
            <a:endParaRPr lang="de-CH" dirty="0"/>
          </a:p>
          <a:p>
            <a:r>
              <a:rPr lang="de-CH" dirty="0" smtClean="0"/>
              <a:t>Anzeichen </a:t>
            </a:r>
            <a:r>
              <a:rPr lang="de-CH" b="1" dirty="0" smtClean="0"/>
              <a:t>für </a:t>
            </a:r>
            <a:r>
              <a:rPr lang="de-CH" dirty="0" smtClean="0"/>
              <a:t>das Vorliegen eines strukturellen Defizits in Zwingen:</a:t>
            </a:r>
          </a:p>
          <a:p>
            <a:endParaRPr lang="de-CH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Nachhaltig unausgeglichene Ergebnisse, wachsende Verschuldung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Vorhandensein von dominanten Kostentreibern mit Wachstumspotential (Bsp. Bildung, Alter, hohes Investitionsvolumina etc.)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Wenige einmalige Ausgaben (in ER)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Gesetzgeber «erfindet» laufend neue Leistungen, die zulasten der Gemeinden gehen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Geringe Bereitschaft zum Verzicht (hohe Anspruchsmentalität) Gemeinde wird als «Bankomat» gesehen für verschiedene Anspruchsgruppen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7C764B-318F-4540-B324-64F1F428B5E4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11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64888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336" y="91727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1843088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2000" dirty="0" smtClean="0"/>
          </a:p>
          <a:p>
            <a:endParaRPr lang="de-CH" sz="2000" dirty="0"/>
          </a:p>
        </p:txBody>
      </p:sp>
      <p:sp>
        <p:nvSpPr>
          <p:cNvPr id="3" name="Textfeld 2"/>
          <p:cNvSpPr txBox="1"/>
          <p:nvPr/>
        </p:nvSpPr>
        <p:spPr>
          <a:xfrm>
            <a:off x="755576" y="1825277"/>
            <a:ext cx="7776864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Wie hoch ist der Anteil des strukturellen Defizits am ausgewiesenen Defizit?</a:t>
            </a:r>
          </a:p>
          <a:p>
            <a:endParaRPr lang="de-CH" dirty="0"/>
          </a:p>
          <a:p>
            <a:r>
              <a:rPr lang="de-CH" dirty="0" smtClean="0"/>
              <a:t>Anzeichen </a:t>
            </a:r>
            <a:r>
              <a:rPr lang="de-CH" b="1" dirty="0" smtClean="0"/>
              <a:t>gegen </a:t>
            </a:r>
            <a:r>
              <a:rPr lang="de-CH" dirty="0" smtClean="0"/>
              <a:t>das Vorliegen eines strukturellen Defizits in Zwingen:</a:t>
            </a:r>
          </a:p>
          <a:p>
            <a:endParaRPr lang="de-CH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Bevölkerungswachstum führt zu zusätzlichen Steuereinnahmen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Nicht ausgeschöpftes Kostenoptimierungspotential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Substanzieller Anteil an beeinflussbaren Transferleistungen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Allgemein hohe «Standards» -&gt; Kostentreiber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de-CH" dirty="0"/>
          </a:p>
          <a:p>
            <a:pPr>
              <a:spcAft>
                <a:spcPts val="600"/>
              </a:spcAft>
            </a:pPr>
            <a:r>
              <a:rPr lang="de-CH" b="1" dirty="0" smtClean="0"/>
              <a:t>Aufgrund der Höhe des ausgewiesenen Defizits und </a:t>
            </a:r>
            <a:r>
              <a:rPr lang="de-CH" b="1" smtClean="0"/>
              <a:t>der mittel-fristigen</a:t>
            </a:r>
            <a:r>
              <a:rPr lang="de-CH" b="1" dirty="0" smtClean="0"/>
              <a:t> Zukunftsaussichten ist die Wahrscheinlichkeit, dass ein strukturelles Defizit vorliegt, sehr gross. Dieses muss nachhaltig beseitigt werden.</a:t>
            </a:r>
            <a:endParaRPr lang="de-CH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B666B9-4331-4FFF-ABFE-D06E81BFF98C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12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11283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11560" y="2085976"/>
            <a:ext cx="806489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CH" sz="2000" b="1" dirty="0" smtClean="0"/>
              <a:t>8. Wie kann ein strukturelles Defizit beeinflusst werden?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Systematische Leistungsüberprüfung der kurz- mittel und langfristig beeinflussbaren Ausgaben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Restriktive Beschaffungspolitik (nötig vs. unnötig, teuer vs. günstig, jetzt vs. später) Wirtschaftlichkeit und Nachhaltigkeit der getätigten Ausgaben stehen im Focus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Strikter Umgang mit den Finanzmitteln. Restriktive Ausgabenpolitik vs. </a:t>
            </a:r>
            <a:r>
              <a:rPr lang="de-CH" dirty="0" err="1" smtClean="0"/>
              <a:t>Bancomat</a:t>
            </a:r>
            <a:r>
              <a:rPr lang="de-CH" dirty="0" smtClean="0"/>
              <a:t>-Mentalität. Bedürfnisnachweis einfordern. Keine Leistung ohne Gegenleistung (Bezahlung)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F87F68-BB02-4B5E-8FC6-ACD17264FB50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13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06372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11560" y="2103438"/>
            <a:ext cx="806489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CH" sz="2000" b="1" dirty="0" smtClean="0"/>
              <a:t>8. Wie kann ein strukturelles Defizit beeinflusst werden?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/>
              <a:t>Bei neuen Ausgaben gleichzeitig deren Finanzierung sicherstellen. Keine neuen Ausgaben ohne zus. Einnahmen (Gegenfinanzierung)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Durch laufende Kontrollen der Einhaltung der Wirtschaftlichkeit, Nachweis der Notwendigkeit, nötig vor wünschbar etc., bei den Beschaffungen (Submissionswesen, Bsp. Heimatschutz, Projektmanagement) -&gt; Auftrag der GRPK mit Berichterstattung an GVS 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Einsatz von geeigneten Controlling-Instrumenten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D051F2-465A-4ED8-8987-4DFB8573A102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14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4150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336" y="91727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2015665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8. Wie kann ein strukturelles Defizit beeinflusst werden?</a:t>
            </a:r>
          </a:p>
          <a:p>
            <a:endParaRPr lang="de-CH" sz="2000" b="1" dirty="0" smtClean="0"/>
          </a:p>
          <a:p>
            <a:r>
              <a:rPr lang="de-CH" sz="2000" b="1" dirty="0" smtClean="0"/>
              <a:t>Vorschlag 1: -&gt; 3-stufige Erfolgsrechnung</a:t>
            </a:r>
          </a:p>
          <a:p>
            <a:endParaRPr lang="de-CH" sz="2000" dirty="0" smtClean="0"/>
          </a:p>
          <a:p>
            <a:endParaRPr lang="de-CH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FA39B9-E1D7-458A-A82D-C1D2998B0403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390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2348880"/>
            <a:ext cx="8433221" cy="388177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88640"/>
            <a:ext cx="1511939" cy="1347333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8344" y="44624"/>
            <a:ext cx="1383912" cy="1731414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323528" y="1806308"/>
            <a:ext cx="8640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3-stufige Erfolgsrechnung Einwohnergemeinde Zwingen Budget 2025</a:t>
            </a:r>
            <a:endParaRPr lang="de-CH" sz="2000" b="1" dirty="0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E23F1C-91BE-4C9A-8E32-9DC083E50769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16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40675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336" y="91727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2015665"/>
            <a:ext cx="8064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8. Wie kann ein strukturelles Defizit beeinflusst werden?</a:t>
            </a:r>
          </a:p>
          <a:p>
            <a:endParaRPr lang="de-CH" sz="2000" b="1" dirty="0" smtClean="0"/>
          </a:p>
          <a:p>
            <a:r>
              <a:rPr lang="de-CH" sz="2000" b="1" dirty="0" smtClean="0"/>
              <a:t>Vorschlag 2: -&gt; Einführung Geldflussrechnung</a:t>
            </a:r>
          </a:p>
          <a:p>
            <a:endParaRPr lang="de-CH" sz="2000" b="1" dirty="0"/>
          </a:p>
          <a:p>
            <a:r>
              <a:rPr lang="de-CH" dirty="0" smtClean="0"/>
              <a:t>Bei der Geldflussrechnung (im </a:t>
            </a:r>
            <a:r>
              <a:rPr lang="de-CH" dirty="0" err="1" smtClean="0"/>
              <a:t>Kt</a:t>
            </a:r>
            <a:r>
              <a:rPr lang="de-CH" dirty="0" smtClean="0"/>
              <a:t>. SO obligatorisch, in BL fakultativ) werden</a:t>
            </a:r>
          </a:p>
          <a:p>
            <a:endParaRPr lang="de-CH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Geldfluss aus betrieblicher Tätigkeit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Geldfluss aus Investitionstätigkeit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de-CH" dirty="0" smtClean="0"/>
              <a:t>Geldfluss aus Finanzierungstätigkeit </a:t>
            </a:r>
          </a:p>
          <a:p>
            <a:endParaRPr lang="de-CH" dirty="0" smtClean="0"/>
          </a:p>
          <a:p>
            <a:r>
              <a:rPr lang="de-CH" dirty="0" smtClean="0"/>
              <a:t>mit der Entwicklung der Liquiden Mittel (Cash) in Beziehung zueinander gebracht. In Zwingen bisher nicht im Einsatz.</a:t>
            </a:r>
          </a:p>
          <a:p>
            <a:endParaRPr lang="de-CH" sz="2000" dirty="0" smtClean="0"/>
          </a:p>
          <a:p>
            <a:endParaRPr lang="de-CH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73D467-7FE9-4291-B31F-8B25B24227FA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17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72583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336" y="91727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2015665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9. Fragen</a:t>
            </a:r>
          </a:p>
          <a:p>
            <a:endParaRPr lang="de-CH" sz="2000" b="1" dirty="0" smtClean="0"/>
          </a:p>
          <a:p>
            <a:r>
              <a:rPr lang="de-CH" sz="2000" b="1" dirty="0" smtClean="0"/>
              <a:t>Ich danke für Ihre geschätzte Aufmerksamkeit und stehe für Fragen gerne zur Verfügung.</a:t>
            </a:r>
            <a:endParaRPr lang="de-CH" sz="2000" dirty="0" smtClean="0"/>
          </a:p>
          <a:p>
            <a:endParaRPr lang="de-CH" sz="20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1B23D0-2114-4EB1-9329-ED691E66458F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18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084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2016927"/>
            <a:ext cx="806489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CH" sz="2200" b="1" dirty="0" smtClean="0"/>
              <a:t>Gliederung der Präsentation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Ergebnisentwicklung EWG Zwingen 2020-2025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Verschuldungssituation per 31.12.2024 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Gesetzliche Grundlage zum Finanzhaushalt 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Erläuterung der verwendeten Begriffe im Gemeindegesetz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Strukturelles Defizit -&gt; Was versteht man darunter?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Wie ist ein strukturelles Defizit zu ermitteln? 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Wie gross ist das strukturelle Defizit in Zwingen?</a:t>
            </a:r>
          </a:p>
          <a:p>
            <a:pPr marL="457200" indent="-457200">
              <a:buAutoNum type="arabicPeriod"/>
            </a:pPr>
            <a:r>
              <a:rPr lang="de-CH" sz="2000" dirty="0" smtClean="0"/>
              <a:t>Wie kann ein strukturelles Defizit beeinflusst werden? 	             </a:t>
            </a:r>
            <a:endParaRPr lang="de-CH" dirty="0" smtClean="0"/>
          </a:p>
          <a:p>
            <a:pPr marL="457200" indent="-457200">
              <a:buAutoNum type="arabicPeriod"/>
            </a:pPr>
            <a:r>
              <a:rPr lang="de-CH" sz="2000" dirty="0" smtClean="0"/>
              <a:t>Fragen</a:t>
            </a:r>
          </a:p>
          <a:p>
            <a:pPr marL="457200" indent="-457200">
              <a:buAutoNum type="arabicPeriod"/>
            </a:pPr>
            <a:endParaRPr lang="de-CH" sz="2000" b="1" i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B3CACBD-BD8B-4371-92AC-66827233FD8E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2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12974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313" y="2478087"/>
            <a:ext cx="8242323" cy="3674921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414799" y="1844645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1. Ergebnisentwicklung Einwohnergemeinde Zwingen 2020-2025</a:t>
            </a:r>
            <a:endParaRPr lang="de-CH" sz="2000" b="1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B1D84-FE5C-4DA4-9C03-7AABB97303C9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3</a:t>
            </a:fld>
            <a:endParaRPr lang="de-CH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512887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extfeld 2"/>
          <p:cNvSpPr txBox="1">
            <a:spLocks noChangeArrowheads="1"/>
          </p:cNvSpPr>
          <p:nvPr/>
        </p:nvSpPr>
        <p:spPr bwMode="auto">
          <a:xfrm>
            <a:off x="395288" y="1756246"/>
            <a:ext cx="8369300" cy="13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de-CH" altLang="de-DE" sz="2000" b="1" dirty="0" smtClean="0">
                <a:latin typeface="Arial" panose="020B0604020202020204" pitchFamily="34" charset="0"/>
              </a:rPr>
              <a:t>2. Verschuldungssituation per 31.12.2024</a:t>
            </a:r>
            <a:endParaRPr lang="de-CH" altLang="de-DE" sz="2000" b="1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de-CH" altLang="de-DE" sz="1800" dirty="0">
                <a:latin typeface="Arial" panose="020B0604020202020204" pitchFamily="34" charset="0"/>
              </a:rPr>
              <a:t>Aufgrund des hohen Investitionsvolumens im 2024 und 2025 und der geringen Selbstfinanzierung der Gemeinde wird ein kontinuierlicher Anstieg der verzinslichen Schulden bis auf </a:t>
            </a:r>
            <a:r>
              <a:rPr lang="de-CH" altLang="de-DE" sz="1800" dirty="0" smtClean="0">
                <a:latin typeface="Arial" panose="020B0604020202020204" pitchFamily="34" charset="0"/>
              </a:rPr>
              <a:t>ca. </a:t>
            </a:r>
            <a:r>
              <a:rPr lang="de-CH" altLang="de-DE" sz="1800" b="1" dirty="0" smtClean="0">
                <a:latin typeface="Arial" panose="020B0604020202020204" pitchFamily="34" charset="0"/>
              </a:rPr>
              <a:t>CHF 20.0 </a:t>
            </a:r>
            <a:r>
              <a:rPr lang="de-CH" altLang="de-DE" sz="1800" b="1" dirty="0">
                <a:latin typeface="Arial" panose="020B0604020202020204" pitchFamily="34" charset="0"/>
              </a:rPr>
              <a:t>Mio. </a:t>
            </a:r>
            <a:r>
              <a:rPr lang="de-CH" altLang="de-DE" sz="1800" dirty="0">
                <a:latin typeface="Arial" panose="020B0604020202020204" pitchFamily="34" charset="0"/>
              </a:rPr>
              <a:t>per 31.12.2025 erwartet</a:t>
            </a:r>
            <a:r>
              <a:rPr lang="de-CH" altLang="de-DE" sz="1800" dirty="0" smtClean="0">
                <a:latin typeface="Arial" panose="020B0604020202020204" pitchFamily="34" charset="0"/>
              </a:rPr>
              <a:t>.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053" y="3140968"/>
            <a:ext cx="8358535" cy="3375717"/>
          </a:xfrm>
          <a:prstGeom prst="rect">
            <a:avLst/>
          </a:prstGeom>
        </p:spPr>
      </p:pic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8F8F5-EF0A-4D42-8D18-19961EC0F312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4</a:t>
            </a:fld>
            <a:endParaRPr lang="de-CH" altLang="de-D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05593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81443" y="1988840"/>
            <a:ext cx="835292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3. Gesetzliche Grundlage zum Finanzhaushalt der Gemeinden in BL</a:t>
            </a:r>
          </a:p>
          <a:p>
            <a:endParaRPr lang="de-CH" sz="2000" dirty="0" smtClean="0"/>
          </a:p>
          <a:p>
            <a:r>
              <a:rPr lang="de-CH" sz="2000" dirty="0" smtClean="0"/>
              <a:t>Die Grundlage findet sich im Gemeindegesetz (</a:t>
            </a:r>
            <a:r>
              <a:rPr lang="de-CH" sz="2000" dirty="0" err="1" smtClean="0"/>
              <a:t>GemG</a:t>
            </a:r>
            <a:r>
              <a:rPr lang="de-CH" sz="2000" dirty="0" smtClean="0"/>
              <a:t>):</a:t>
            </a:r>
          </a:p>
          <a:p>
            <a:endParaRPr lang="de-CH" sz="2000" dirty="0" smtClean="0"/>
          </a:p>
          <a:p>
            <a:r>
              <a:rPr lang="de-CH" sz="2000" b="1" dirty="0" smtClean="0"/>
              <a:t>§ 40 Aufgaben der Einwohnergemeinde Abs. 1 [..] Pkt.4. </a:t>
            </a:r>
          </a:p>
          <a:p>
            <a:endParaRPr lang="de-CH" sz="2000" b="1" dirty="0"/>
          </a:p>
          <a:p>
            <a:r>
              <a:rPr lang="de-CH" sz="2000" b="1" i="1" dirty="0" smtClean="0"/>
              <a:t>«Sie führt einen auf die Dauer ausgeglichenen Haushalt»</a:t>
            </a:r>
            <a:endParaRPr lang="de-CH" sz="2000" b="1" i="1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100EF8-CC92-4E15-B536-E95F6100794F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5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3266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27498" y="1772816"/>
            <a:ext cx="756084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CH" sz="2000" b="1" dirty="0" smtClean="0"/>
              <a:t>4. Erläuterung der verwendeten Begriffe im </a:t>
            </a:r>
            <a:r>
              <a:rPr lang="de-CH" sz="2000" b="1" dirty="0" err="1" smtClean="0"/>
              <a:t>GemG</a:t>
            </a:r>
            <a:endParaRPr lang="de-CH" sz="2000" b="1" dirty="0" smtClean="0"/>
          </a:p>
          <a:p>
            <a:pPr>
              <a:spcAft>
                <a:spcPts val="600"/>
              </a:spcAft>
            </a:pPr>
            <a:r>
              <a:rPr lang="de-CH" b="1" dirty="0" smtClean="0"/>
              <a:t>Was ist mit «auf die Dauer» gemeint?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Die Beobachtungsperiode beträgt in der Regel 5 Jahre (Vorgabe Aufgaben- und Finanzplan)</a:t>
            </a:r>
          </a:p>
          <a:p>
            <a:pPr>
              <a:spcAft>
                <a:spcPts val="600"/>
              </a:spcAft>
            </a:pPr>
            <a:r>
              <a:rPr lang="de-CH" b="1" dirty="0" smtClean="0"/>
              <a:t>Was versteht man unter «Haushalt»?</a:t>
            </a:r>
          </a:p>
          <a:p>
            <a:pPr>
              <a:spcAft>
                <a:spcPts val="600"/>
              </a:spcAft>
            </a:pPr>
            <a:r>
              <a:rPr lang="de-CH" dirty="0" smtClean="0"/>
              <a:t>Es geht um die Rechnung der Gemeinde (Allgemeiner HH, + Spez. Finanz. = Gesamthaushalt)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 b="1" i="1" dirty="0" smtClean="0"/>
              <a:t>Ergebnisentwicklung:</a:t>
            </a:r>
            <a:r>
              <a:rPr lang="de-CH" dirty="0" smtClean="0"/>
              <a:t> -&gt; Das </a:t>
            </a:r>
            <a:r>
              <a:rPr lang="de-CH" b="1" dirty="0" smtClean="0"/>
              <a:t>Eigenkapital (Bilanzüberschuss)</a:t>
            </a:r>
            <a:r>
              <a:rPr lang="de-CH" dirty="0" smtClean="0"/>
              <a:t> darf kein Bilanzdefizit am Ende der Planungsperiode des Aufgaben- und Finanzplanes aufweisen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de-CH" b="1" i="1" dirty="0" smtClean="0"/>
              <a:t>Verschuldungssituation:</a:t>
            </a:r>
            <a:r>
              <a:rPr lang="de-CH" dirty="0" smtClean="0"/>
              <a:t> -&gt; Die </a:t>
            </a:r>
            <a:r>
              <a:rPr lang="de-CH" b="1" dirty="0" smtClean="0"/>
              <a:t>Verschuldung </a:t>
            </a:r>
            <a:r>
              <a:rPr lang="de-CH" dirty="0" smtClean="0"/>
              <a:t>muss tragbar bleiben und darf die Gemeinde nicht in ihrem Handlungsspielraum zu stark einschränken. Die Liquidität muss jederzeit sichergestellt sein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de-CH" sz="2000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756BBD-DB58-4795-8EE9-3330B570C78B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6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80848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611560" y="1843088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5. «Strukturelles </a:t>
            </a:r>
            <a:r>
              <a:rPr lang="de-CH" sz="2000" b="1" dirty="0"/>
              <a:t>Defizit</a:t>
            </a:r>
            <a:r>
              <a:rPr lang="de-CH" sz="2000" b="1" dirty="0" smtClean="0"/>
              <a:t>» -&gt; Was versteht man darunter?</a:t>
            </a:r>
          </a:p>
          <a:p>
            <a:endParaRPr lang="de-CH" sz="2000" dirty="0" smtClean="0"/>
          </a:p>
          <a:p>
            <a:r>
              <a:rPr lang="de-CH" sz="2000" dirty="0" smtClean="0"/>
              <a:t>«</a:t>
            </a:r>
            <a:r>
              <a:rPr lang="de-CH" b="1" dirty="0" smtClean="0"/>
              <a:t>Ein </a:t>
            </a:r>
            <a:r>
              <a:rPr lang="de-CH" b="1" dirty="0"/>
              <a:t>strukturelles Defizit bedeutet, dass auch bei normaler Konjunktur die Einnahmen nicht ausreichen, um die Ausgaben zu finanzieren</a:t>
            </a:r>
            <a:r>
              <a:rPr lang="de-CH" sz="2000" dirty="0" smtClean="0"/>
              <a:t>.»</a:t>
            </a:r>
          </a:p>
          <a:p>
            <a:endParaRPr lang="de-CH" sz="2000" dirty="0" smtClean="0"/>
          </a:p>
          <a:p>
            <a:r>
              <a:rPr lang="de-CH" dirty="0" smtClean="0"/>
              <a:t>[..] Auszug aus dem Bericht des </a:t>
            </a:r>
            <a:r>
              <a:rPr lang="de-CH" dirty="0" err="1" smtClean="0"/>
              <a:t>Eidgen</a:t>
            </a:r>
            <a:r>
              <a:rPr lang="de-CH" dirty="0" smtClean="0"/>
              <a:t>. Finanzdepartements EFD im Bericht zur Erläuterung des Rechnungsergebnisses 2022</a:t>
            </a:r>
            <a:endParaRPr lang="de-CH" dirty="0"/>
          </a:p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8012C2-8664-46B6-A1CE-1D7731D924CA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7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06978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Rechteck 1"/>
          <p:cNvSpPr>
            <a:spLocks noChangeArrowheads="1"/>
          </p:cNvSpPr>
          <p:nvPr/>
        </p:nvSpPr>
        <p:spPr bwMode="auto">
          <a:xfrm>
            <a:off x="468313" y="1843088"/>
            <a:ext cx="7416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dirty="0">
                <a:latin typeface="Arial" panose="020B0604020202020204" pitchFamily="34" charset="0"/>
              </a:rPr>
              <a:t> </a:t>
            </a:r>
            <a:endParaRPr lang="de-CH" altLang="de-DE" sz="1800" dirty="0">
              <a:latin typeface="Arial" panose="020B0604020202020204" pitchFamily="34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39552" y="1843088"/>
            <a:ext cx="8064896" cy="4439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CH" sz="2000" b="1" dirty="0" smtClean="0"/>
              <a:t>6. Wie ist ein strukturelles Defizit zu ermitteln?</a:t>
            </a:r>
          </a:p>
          <a:p>
            <a:pPr>
              <a:spcAft>
                <a:spcPts val="600"/>
              </a:spcAft>
            </a:pPr>
            <a:r>
              <a:rPr lang="de-CH" b="1" dirty="0" smtClean="0"/>
              <a:t>Strukturell bedeutet: Nachhaltig, nicht «von selbst verschwindend»</a:t>
            </a:r>
          </a:p>
          <a:p>
            <a:pPr>
              <a:spcAft>
                <a:spcPts val="600"/>
              </a:spcAft>
            </a:pPr>
            <a:r>
              <a:rPr lang="de-CH" dirty="0" smtClean="0"/>
              <a:t>Bei den </a:t>
            </a:r>
            <a:r>
              <a:rPr lang="de-CH" b="1" i="1" dirty="0" smtClean="0"/>
              <a:t>Ausgaben</a:t>
            </a:r>
            <a:r>
              <a:rPr lang="de-CH" dirty="0" smtClean="0"/>
              <a:t> herauszurechnen sind: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Einmalige, nicht wiederkehrende Ausgaben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Einfluss konjunktureller Faktoren (Bsp. Teuerung)</a:t>
            </a:r>
          </a:p>
          <a:p>
            <a:pPr>
              <a:spcAft>
                <a:spcPts val="600"/>
              </a:spcAft>
            </a:pPr>
            <a:r>
              <a:rPr lang="de-CH" dirty="0" smtClean="0"/>
              <a:t>Bei den </a:t>
            </a:r>
            <a:r>
              <a:rPr lang="de-CH" b="1" i="1" dirty="0" smtClean="0"/>
              <a:t>Einnahmen</a:t>
            </a:r>
            <a:r>
              <a:rPr lang="de-CH" dirty="0" smtClean="0"/>
              <a:t> zu unterscheiden sind: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Nicht durch die Gemeinde zu beeinflussende Einnahmen (gesetzlich oder reglementarisch festgelegte Einnahmen, Bsp. Transferleistungen Dritter) 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Durch die Gemeinde zu beeinflussende Grössen (Steuerfüsse, Kostenbeiträge, Gebühren etc.)</a:t>
            </a:r>
          </a:p>
          <a:p>
            <a:pPr marL="457200" indent="-457200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CH" dirty="0" smtClean="0"/>
              <a:t>«Strukturell» sind die Anteile, die nicht durch die Gemeinde beeinflusst werden können</a:t>
            </a:r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59B1D-4B91-4162-860D-573FC13AC3F1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CH" dirty="0" err="1" smtClean="0"/>
              <a:t>msc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8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4265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feld 3"/>
          <p:cNvSpPr txBox="1">
            <a:spLocks noChangeArrowheads="1"/>
          </p:cNvSpPr>
          <p:nvPr/>
        </p:nvSpPr>
        <p:spPr bwMode="auto">
          <a:xfrm>
            <a:off x="1331913" y="981075"/>
            <a:ext cx="7993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1800" b="1"/>
              <a:t> </a:t>
            </a:r>
            <a:endParaRPr lang="de-CH" altLang="de-DE" sz="1800"/>
          </a:p>
        </p:txBody>
      </p:sp>
      <p:pic>
        <p:nvPicPr>
          <p:cNvPr id="6147" name="Picture 3" descr="GZ_Wappen"/>
          <p:cNvPicPr>
            <a:picLocks noChangeAspect="1" noChangeArrowheads="1"/>
          </p:cNvPicPr>
          <p:nvPr/>
        </p:nvPicPr>
        <p:blipFill>
          <a:blip r:embed="rId3" cstate="print">
            <a:lum bright="8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13" r="19736"/>
          <a:stretch>
            <a:fillRect/>
          </a:stretch>
        </p:blipFill>
        <p:spPr bwMode="auto">
          <a:xfrm>
            <a:off x="7596188" y="114300"/>
            <a:ext cx="138430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Grafik 7" descr="GZ_Logo-RGB.jpg"/>
          <p:cNvPicPr>
            <a:picLocks noGrp="1" noChangeAspect="1"/>
          </p:cNvPicPr>
          <p:nvPr isPhoto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60350"/>
            <a:ext cx="1511300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313" y="2332038"/>
            <a:ext cx="8242506" cy="367011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468313" y="1753006"/>
            <a:ext cx="727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000" b="1" dirty="0" smtClean="0"/>
              <a:t>7. Wie gross ist das strukturelle Defizit in Zwingen?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87E24-27CD-4B1B-870A-2D30286BF54D}" type="datetime1">
              <a:rPr lang="de-CH" smtClean="0"/>
              <a:t>03.02.2025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7F5E9B-4B55-4D43-8733-2CE6C3DFD19D}" type="slidenum">
              <a:rPr lang="de-CH" altLang="de-DE" smtClean="0"/>
              <a:pPr>
                <a:defRPr/>
              </a:pPr>
              <a:t>9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87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966</Words>
  <Application>Microsoft Office PowerPoint</Application>
  <PresentationFormat>Bildschirmpräsentation (4:3)</PresentationFormat>
  <Paragraphs>190</Paragraphs>
  <Slides>18</Slides>
  <Notes>18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Larissa-Design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Gemeinde Zwingen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pfe</dc:creator>
  <cp:lastModifiedBy>Céline Wild</cp:lastModifiedBy>
  <cp:revision>526</cp:revision>
  <cp:lastPrinted>2025-01-31T16:22:35Z</cp:lastPrinted>
  <dcterms:created xsi:type="dcterms:W3CDTF">2013-01-23T14:55:39Z</dcterms:created>
  <dcterms:modified xsi:type="dcterms:W3CDTF">2025-02-03T09:40:19Z</dcterms:modified>
</cp:coreProperties>
</file>